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4"/>
    <p:sldMasterId id="2147483980" r:id="rId5"/>
    <p:sldMasterId id="2147484017" r:id="rId6"/>
  </p:sldMasterIdLst>
  <p:notesMasterIdLst>
    <p:notesMasterId r:id="rId13"/>
  </p:notesMasterIdLst>
  <p:sldIdLst>
    <p:sldId id="1117" r:id="rId7"/>
    <p:sldId id="1118" r:id="rId8"/>
    <p:sldId id="1120" r:id="rId9"/>
    <p:sldId id="1121" r:id="rId10"/>
    <p:sldId id="1122" r:id="rId11"/>
    <p:sldId id="1123" r:id="rId1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8191B159-9A4C-44B7-A930-76FCDB6471AC}">
          <p14:sldIdLst>
            <p14:sldId id="1117"/>
          </p14:sldIdLst>
        </p14:section>
        <p14:section name="Naamloze sectie" id="{BE961252-5BBB-464A-8D9C-693F57A11169}">
          <p14:sldIdLst>
            <p14:sldId id="1118"/>
            <p14:sldId id="1120"/>
            <p14:sldId id="1121"/>
            <p14:sldId id="1122"/>
            <p14:sldId id="11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FB612"/>
    <a:srgbClr val="111111"/>
    <a:srgbClr val="FFF0D0"/>
    <a:srgbClr val="FFC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Stijl, licht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2" autoAdjust="0"/>
    <p:restoredTop sz="95226" autoAdjust="0"/>
  </p:normalViewPr>
  <p:slideViewPr>
    <p:cSldViewPr snapToGrid="0">
      <p:cViewPr varScale="1">
        <p:scale>
          <a:sx n="89" d="100"/>
          <a:sy n="89" d="100"/>
        </p:scale>
        <p:origin x="1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64540-9283-4A97-91AB-EB502FEA4BCD}" type="datetimeFigureOut">
              <a:rPr lang="nl-NL" smtClean="0"/>
              <a:t>6-6-2024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4DD58-7855-4C3A-8B73-3145D8C0EB89}" type="slidenum">
              <a:rPr lang="nl-NL" smtClean="0"/>
              <a:t>‹nr.›</a:t>
            </a:fld>
            <a:endParaRPr lang="nl-NL"/>
          </a:p>
        </p:txBody>
      </p:sp>
    </p:spTree>
    <p:extLst>
      <p:ext uri="{BB962C8B-B14F-4D97-AF65-F5344CB8AC3E}">
        <p14:creationId xmlns:p14="http://schemas.microsoft.com/office/powerpoint/2010/main" val="2860113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2.xml"/><Relationship Id="rId5" Type="http://schemas.openxmlformats.org/officeDocument/2006/relationships/image" Target="../media/image69.png"/><Relationship Id="rId4" Type="http://schemas.openxmlformats.org/officeDocument/2006/relationships/image" Target="../media/image68.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2.xml"/><Relationship Id="rId5" Type="http://schemas.openxmlformats.org/officeDocument/2006/relationships/image" Target="../media/image69.png"/><Relationship Id="rId4" Type="http://schemas.openxmlformats.org/officeDocument/2006/relationships/image" Target="../media/image68.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2.xml"/><Relationship Id="rId5" Type="http://schemas.openxmlformats.org/officeDocument/2006/relationships/image" Target="../media/image69.png"/><Relationship Id="rId4" Type="http://schemas.openxmlformats.org/officeDocument/2006/relationships/image" Target="../media/image72.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73.emf"/></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73.emf"/></Relationships>
</file>

<file path=ppt/slideLayouts/_rels/slideLayout1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7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74.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81.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80.png"/><Relationship Id="rId5" Type="http://schemas.openxmlformats.org/officeDocument/2006/relationships/image" Target="../media/image7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9.png"/></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hyperlink" Target="http://www.youtube.com/capgeminimedia" TargetMode="External"/><Relationship Id="rId3" Type="http://schemas.openxmlformats.org/officeDocument/2006/relationships/tags" Target="../tags/tag7.xml"/><Relationship Id="rId7" Type="http://schemas.openxmlformats.org/officeDocument/2006/relationships/hyperlink" Target="http://www.linkedin.com/company/capgemini" TargetMode="External"/><Relationship Id="rId12" Type="http://schemas.openxmlformats.org/officeDocument/2006/relationships/image" Target="../media/image78.png"/><Relationship Id="rId17" Type="http://schemas.openxmlformats.org/officeDocument/2006/relationships/image" Target="../media/image74.png"/><Relationship Id="rId2" Type="http://schemas.openxmlformats.org/officeDocument/2006/relationships/tags" Target="../tags/tag6.xml"/><Relationship Id="rId16" Type="http://schemas.openxmlformats.org/officeDocument/2006/relationships/image" Target="../media/image80.png"/><Relationship Id="rId1" Type="http://schemas.openxmlformats.org/officeDocument/2006/relationships/tags" Target="../tags/tag5.xml"/><Relationship Id="rId6" Type="http://schemas.openxmlformats.org/officeDocument/2006/relationships/image" Target="../media/image82.png"/><Relationship Id="rId11" Type="http://schemas.openxmlformats.org/officeDocument/2006/relationships/hyperlink" Target="http://www.twitter.com/capgemini" TargetMode="External"/><Relationship Id="rId5" Type="http://schemas.openxmlformats.org/officeDocument/2006/relationships/slideMaster" Target="../slideMasters/slideMaster3.xml"/><Relationship Id="rId15" Type="http://schemas.openxmlformats.org/officeDocument/2006/relationships/hyperlink" Target="http://www.facebook.com/capgemini" TargetMode="External"/><Relationship Id="rId10" Type="http://schemas.openxmlformats.org/officeDocument/2006/relationships/image" Target="../media/image77.png"/><Relationship Id="rId4" Type="http://schemas.openxmlformats.org/officeDocument/2006/relationships/tags" Target="../tags/tag8.xml"/><Relationship Id="rId9" Type="http://schemas.openxmlformats.org/officeDocument/2006/relationships/hyperlink" Target="http://www.slideshare.net/capgemini" TargetMode="External"/><Relationship Id="rId14" Type="http://schemas.openxmlformats.org/officeDocument/2006/relationships/image" Target="../media/image79.png"/></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sv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sv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0.emf"/><Relationship Id="rId5" Type="http://schemas.openxmlformats.org/officeDocument/2006/relationships/image" Target="../media/image9.svg"/><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0.emf"/><Relationship Id="rId4" Type="http://schemas.openxmlformats.org/officeDocument/2006/relationships/image" Target="../media/image9.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2.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2.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0.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0.emf"/><Relationship Id="rId5" Type="http://schemas.openxmlformats.org/officeDocument/2006/relationships/image" Target="../media/image9.sv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30.emf"/><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emf"/><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0.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0.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0.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0.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7.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9.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7.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9.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4.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6.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4.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9.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1.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3.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1.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6.png"/><Relationship Id="rId1" Type="http://schemas.openxmlformats.org/officeDocument/2006/relationships/slideMaster" Target="../slideMasters/slideMaster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9.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1.svg"/><Relationship Id="rId4" Type="http://schemas.openxmlformats.org/officeDocument/2006/relationships/image" Target="../media/image50.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8.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7.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0.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1.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2.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8.svg"/><Relationship Id="rId4" Type="http://schemas.openxmlformats.org/officeDocument/2006/relationships/image" Target="../media/image57.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8.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7.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3.png"/><Relationship Id="rId1" Type="http://schemas.openxmlformats.org/officeDocument/2006/relationships/slideMaster" Target="../slideMasters/slideMaster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8.svg"/><Relationship Id="rId4" Type="http://schemas.openxmlformats.org/officeDocument/2006/relationships/image" Target="../media/image5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8.svg"/><Relationship Id="rId4" Type="http://schemas.openxmlformats.org/officeDocument/2006/relationships/image" Target="../media/image5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8.svg"/><Relationship Id="rId4" Type="http://schemas.openxmlformats.org/officeDocument/2006/relationships/image" Target="../media/image5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8.svg"/><Relationship Id="rId4" Type="http://schemas.openxmlformats.org/officeDocument/2006/relationships/image" Target="../media/image5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Voorblad 1">
    <p:spTree>
      <p:nvGrpSpPr>
        <p:cNvPr id="1" name=""/>
        <p:cNvGrpSpPr/>
        <p:nvPr/>
      </p:nvGrpSpPr>
      <p:grpSpPr>
        <a:xfrm>
          <a:off x="0" y="0"/>
          <a:ext cx="0" cy="0"/>
          <a:chOff x="0" y="0"/>
          <a:chExt cx="0" cy="0"/>
        </a:xfrm>
      </p:grpSpPr>
      <p:pic>
        <p:nvPicPr>
          <p:cNvPr id="9" name="Afbeelding 7">
            <a:extLst>
              <a:ext uri="{FF2B5EF4-FFF2-40B4-BE49-F238E27FC236}">
                <a16:creationId xmlns:a16="http://schemas.microsoft.com/office/drawing/2014/main" id="{6BE25A93-CD02-C441-97AC-2768F19634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8355" y="-1"/>
            <a:ext cx="3028107" cy="1271118"/>
          </a:xfrm>
          <a:prstGeom prst="rect">
            <a:avLst/>
          </a:prstGeom>
        </p:spPr>
      </p:pic>
    </p:spTree>
    <p:extLst>
      <p:ext uri="{BB962C8B-B14F-4D97-AF65-F5344CB8AC3E}">
        <p14:creationId xmlns:p14="http://schemas.microsoft.com/office/powerpoint/2010/main" val="662536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0 Algemeen Tussenblad Lichtgroen met tekst">
    <p:bg>
      <p:bgPr>
        <a:solidFill>
          <a:srgbClr val="D7E7C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5" name="Rectangle 7">
            <a:extLst>
              <a:ext uri="{FF2B5EF4-FFF2-40B4-BE49-F238E27FC236}">
                <a16:creationId xmlns:a16="http://schemas.microsoft.com/office/drawing/2014/main" id="{8A547C9E-C318-D84A-ABA6-BAEDF185A8A9}"/>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6" name="Ovaal 5">
            <a:extLst>
              <a:ext uri="{FF2B5EF4-FFF2-40B4-BE49-F238E27FC236}">
                <a16:creationId xmlns:a16="http://schemas.microsoft.com/office/drawing/2014/main" id="{F990B385-969F-2B45-94DD-74D54BD41677}"/>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Tree>
    <p:extLst>
      <p:ext uri="{BB962C8B-B14F-4D97-AF65-F5344CB8AC3E}">
        <p14:creationId xmlns:p14="http://schemas.microsoft.com/office/powerpoint/2010/main" val="23530636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r>
              <a:rPr lang="nl-NL"/>
              <a:t>BRO Basispresentaties | De registratieobjecten</a:t>
            </a:r>
            <a:endParaRPr lang="nl-NL" dirty="0"/>
          </a:p>
        </p:txBody>
      </p:sp>
      <p:sp>
        <p:nvSpPr>
          <p:cNvPr id="7"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687380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30295751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7291199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33980346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nl-NL"/>
              <a:t>BRO Basispresentaties | De registratieobjecten</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458831072"/>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BRO Basispresentaties | De registratieobjecten</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 juni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6012789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nl-NL"/>
              <a:t>BRO Basispresentaties | De registratieobjecten</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983020659"/>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839996372"/>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1328736547"/>
      </p:ext>
    </p:extLst>
  </p:cSld>
  <p:clrMapOvr>
    <a:masterClrMapping/>
  </p:clrMapOvr>
  <p:extLst>
    <p:ext uri="{DCECCB84-F9BA-43D5-87BE-67443E8EF086}">
      <p15:sldGuideLst xmlns:p15="http://schemas.microsoft.com/office/powerpoint/2012/main">
        <p15:guide id="1" pos="3988">
          <p15:clr>
            <a:srgbClr val="FBAE40"/>
          </p15:clr>
        </p15:guide>
        <p15:guide id="2" pos="3693">
          <p15:clr>
            <a:srgbClr val="FBAE40"/>
          </p15:clr>
        </p15:guide>
        <p15:guide id="3" orient="horz" pos="166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97525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1 Algemeen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42803034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38953239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17314934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102285552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2816343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2"/>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1736474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a:solidFill>
                  <a:schemeClr val="tx2"/>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258058410"/>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nl-NL"/>
              <a:t>BRO Basispresentaties | De registratieobjecten</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277395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22348353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nl-NL"/>
              <a:t>BRO Basispresentaties | De registratieobjecten</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348505810"/>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725480888"/>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2 Algemeen Voorbeeld foto – Tekst rechts">
    <p:spTree>
      <p:nvGrpSpPr>
        <p:cNvPr id="1" name=""/>
        <p:cNvGrpSpPr/>
        <p:nvPr/>
      </p:nvGrpSpPr>
      <p:grpSpPr>
        <a:xfrm>
          <a:off x="0" y="0"/>
          <a:ext cx="0" cy="0"/>
          <a:chOff x="0" y="0"/>
          <a:chExt cx="0" cy="0"/>
        </a:xfrm>
      </p:grpSpPr>
      <p:pic>
        <p:nvPicPr>
          <p:cNvPr id="9" name="Afbeelding 3">
            <a:extLst>
              <a:ext uri="{FF2B5EF4-FFF2-40B4-BE49-F238E27FC236}">
                <a16:creationId xmlns:a16="http://schemas.microsoft.com/office/drawing/2014/main" id="{4A1852F2-A022-F64B-B142-C625F02FDD8D}"/>
              </a:ext>
            </a:extLst>
          </p:cNvPr>
          <p:cNvPicPr>
            <a:picLocks noChangeAspect="1"/>
          </p:cNvPicPr>
          <p:nvPr userDrawn="1"/>
        </p:nvPicPr>
        <p:blipFill>
          <a:blip r:embed="rId2">
            <a:extLst>
              <a:ext uri="{28A0092B-C50C-407E-A947-70E740481C1C}">
                <a14:useLocalDpi xmlns:a14="http://schemas.microsoft.com/office/drawing/2010/main" val="0"/>
              </a:ext>
            </a:extLst>
          </a:blip>
          <a:srcRect l="36" r="36"/>
          <a:stretch/>
        </p:blipFill>
        <p:spPr>
          <a:xfrm>
            <a:off x="0" y="-1"/>
            <a:ext cx="6095206" cy="6857998"/>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3965586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2261609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tx2"/>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15390010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r>
              <a:rPr lang="nl-NL"/>
              <a:t>BRO Basispresentaties | De registratieobjecten</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52999746"/>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242982518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r>
              <a:rPr lang="nl-NL"/>
              <a:t>BRO Basispresentaties | De registratieobjecten</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135707482"/>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0256066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723515399"/>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1674328110"/>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25739783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349144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3 Algemeen Voorbeeld illustratie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9" name="Rectangle 8">
            <a:extLst>
              <a:ext uri="{FF2B5EF4-FFF2-40B4-BE49-F238E27FC236}">
                <a16:creationId xmlns:a16="http://schemas.microsoft.com/office/drawing/2014/main" id="{19453094-6C0B-2140-97D9-4001BC1131BF}"/>
              </a:ext>
            </a:extLst>
          </p:cNvPr>
          <p:cNvSpPr/>
          <p:nvPr userDrawn="1"/>
        </p:nvSpPr>
        <p:spPr>
          <a:xfrm>
            <a:off x="0" y="0"/>
            <a:ext cx="6096000" cy="6858000"/>
          </a:xfrm>
          <a:prstGeom prst="rect">
            <a:avLst/>
          </a:prstGeom>
          <a:solidFill>
            <a:srgbClr val="D7E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BE5B5D6C-990E-A342-8BA0-FAFD15634B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6" name="Afbeelding 5">
            <a:extLst>
              <a:ext uri="{FF2B5EF4-FFF2-40B4-BE49-F238E27FC236}">
                <a16:creationId xmlns:a16="http://schemas.microsoft.com/office/drawing/2014/main" id="{93300ADE-20FA-0B4B-B767-733B6AE907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5469" y="1185907"/>
            <a:ext cx="4065061" cy="4191954"/>
          </a:xfrm>
          <a:prstGeom prst="rect">
            <a:avLst/>
          </a:prstGeom>
        </p:spPr>
      </p:pic>
    </p:spTree>
    <p:extLst>
      <p:ext uri="{BB962C8B-B14F-4D97-AF65-F5344CB8AC3E}">
        <p14:creationId xmlns:p14="http://schemas.microsoft.com/office/powerpoint/2010/main" val="19101305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139543251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Tree>
    <p:extLst>
      <p:ext uri="{BB962C8B-B14F-4D97-AF65-F5344CB8AC3E}">
        <p14:creationId xmlns:p14="http://schemas.microsoft.com/office/powerpoint/2010/main" val="15285889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569210544"/>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BRO Basispresentaties | De registratieobjecten</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30112653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nl-NL"/>
              <a:t>BRO Basispresentaties | De registratieobjecten</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29456768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r>
              <a:rPr lang="nl-NL"/>
              <a:t>BRO Basispresentaties | De registratieobjecten</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3678167545"/>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fr-FR"/>
              <a:t>Modifiez le style du titre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46608" y="0"/>
            <a:ext cx="3024000" cy="1226177"/>
          </a:xfrm>
          <a:prstGeom prst="rect">
            <a:avLst/>
          </a:prstGeom>
        </p:spPr>
      </p:pic>
    </p:spTree>
    <p:extLst>
      <p:ext uri="{BB962C8B-B14F-4D97-AF65-F5344CB8AC3E}">
        <p14:creationId xmlns:p14="http://schemas.microsoft.com/office/powerpoint/2010/main" val="1529408675"/>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2534647532"/>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4367808" y="0"/>
            <a:ext cx="782419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2983050908"/>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fr-FR"/>
              <a:t>Modifiez le style du titre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401000275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4 Algemeen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9788600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fr-FR"/>
              <a:t>Modifiez le style du titre</a:t>
            </a:r>
            <a:endParaRPr lang="en-GB"/>
          </a:p>
        </p:txBody>
      </p:sp>
    </p:spTree>
    <p:extLst>
      <p:ext uri="{BB962C8B-B14F-4D97-AF65-F5344CB8AC3E}">
        <p14:creationId xmlns:p14="http://schemas.microsoft.com/office/powerpoint/2010/main" val="809082614"/>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80039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15138481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1268197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31823222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19104614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7037502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227302413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fr-FR"/>
              <a:t>Modifiez le style du titre</a:t>
            </a:r>
            <a:endParaRPr lang="de-DE"/>
          </a:p>
        </p:txBody>
      </p:sp>
    </p:spTree>
    <p:extLst>
      <p:ext uri="{BB962C8B-B14F-4D97-AF65-F5344CB8AC3E}">
        <p14:creationId xmlns:p14="http://schemas.microsoft.com/office/powerpoint/2010/main" val="1553000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1893799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5 Algemeen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Tree>
    <p:extLst>
      <p:ext uri="{BB962C8B-B14F-4D97-AF65-F5344CB8AC3E}">
        <p14:creationId xmlns:p14="http://schemas.microsoft.com/office/powerpoint/2010/main" val="1186324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fr-FR"/>
              <a:t>Modifiez le style du titre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557110679"/>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fr-FR"/>
              <a:t>Modifiez le style du titre</a:t>
            </a:r>
            <a:endParaRPr lang="en-GB"/>
          </a:p>
        </p:txBody>
      </p:sp>
    </p:spTree>
    <p:extLst>
      <p:ext uri="{BB962C8B-B14F-4D97-AF65-F5344CB8AC3E}">
        <p14:creationId xmlns:p14="http://schemas.microsoft.com/office/powerpoint/2010/main" val="225608525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fr-FR"/>
              <a:t>Cliquez sur l'icône pour ajouter une image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fr-FR"/>
              <a:t>Modifiez le style du titre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55799979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fr-FR"/>
              <a:t>Cliquez sur l'icône pour ajouter une image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fr-FR"/>
              <a:t>Modifiez le style du titre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19471084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280046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369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187323492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3918376996"/>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407294975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34576711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6 Algemeen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spTree>
    <p:extLst>
      <p:ext uri="{BB962C8B-B14F-4D97-AF65-F5344CB8AC3E}">
        <p14:creationId xmlns:p14="http://schemas.microsoft.com/office/powerpoint/2010/main" val="1529326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7 Algemeen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4" name="Tijdelijke aanduiding voor afbeelding 3">
            <a:extLst>
              <a:ext uri="{FF2B5EF4-FFF2-40B4-BE49-F238E27FC236}">
                <a16:creationId xmlns:a16="http://schemas.microsoft.com/office/drawing/2014/main" id="{A14DAA77-4ECB-1E45-9F58-1266A1D41F7C}"/>
              </a:ext>
            </a:extLst>
          </p:cNvPr>
          <p:cNvSpPr>
            <a:spLocks noGrp="1"/>
          </p:cNvSpPr>
          <p:nvPr>
            <p:ph type="pic" sz="quarter" idx="10"/>
          </p:nvPr>
        </p:nvSpPr>
        <p:spPr>
          <a:xfrm>
            <a:off x="0" y="963561"/>
            <a:ext cx="12192000" cy="5894439"/>
          </a:xfrm>
        </p:spPr>
        <p:txBody>
          <a:bodyPr/>
          <a:lstStyle/>
          <a:p>
            <a:endParaRPr lang="nl-NL"/>
          </a:p>
        </p:txBody>
      </p:sp>
    </p:spTree>
    <p:extLst>
      <p:ext uri="{BB962C8B-B14F-4D97-AF65-F5344CB8AC3E}">
        <p14:creationId xmlns:p14="http://schemas.microsoft.com/office/powerpoint/2010/main" val="3216339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 Missie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6792120" y="2147230"/>
            <a:ext cx="4096966" cy="3694176"/>
          </a:xfrm>
          <a:prstGeom prst="rect">
            <a:avLst/>
          </a:prstGeom>
          <a:noFill/>
        </p:spPr>
        <p:txBody>
          <a:bodyPr wrap="square" rtlCol="0">
            <a:noAutofit/>
          </a:bodyPr>
          <a:lstStyle/>
          <a:p>
            <a:pPr algn="l"/>
            <a:r>
              <a:rPr lang="nl-NL" sz="2050" b="1" dirty="0">
                <a:solidFill>
                  <a:schemeClr val="bg1"/>
                </a:solidFill>
              </a:rPr>
              <a:t>De Missie van Logius</a:t>
            </a:r>
          </a:p>
          <a:p>
            <a:pPr algn="l"/>
            <a:endParaRPr lang="nl-NL" sz="1600" dirty="0">
              <a:solidFill>
                <a:schemeClr val="bg1"/>
              </a:solidFill>
            </a:endParaRPr>
          </a:p>
          <a:p>
            <a:pPr algn="l"/>
            <a:r>
              <a:rPr lang="nl-NL" sz="1200" dirty="0">
                <a:solidFill>
                  <a:schemeClr val="bg1"/>
                </a:solidFill>
              </a:rPr>
              <a:t>Logius gelooft in een overheid die altijd, overal</a:t>
            </a:r>
          </a:p>
          <a:p>
            <a:pPr algn="l"/>
            <a:r>
              <a:rPr lang="nl-NL" sz="1200" dirty="0">
                <a:solidFill>
                  <a:schemeClr val="bg1"/>
                </a:solidFill>
              </a:rPr>
              <a:t>en voor iedereen beschikbaar en toegankelijk is.</a:t>
            </a:r>
          </a:p>
          <a:p>
            <a:pPr algn="l"/>
            <a:endParaRPr lang="nl-NL" sz="1200" dirty="0">
              <a:solidFill>
                <a:schemeClr val="bg1"/>
              </a:solidFill>
            </a:endParaRPr>
          </a:p>
          <a:p>
            <a:pPr algn="l"/>
            <a:r>
              <a:rPr lang="nl-NL" sz="1200" dirty="0">
                <a:solidFill>
                  <a:schemeClr val="bg1"/>
                </a:solidFill>
              </a:rPr>
              <a:t>Daarom bieden we publieke organisaties producten en diensten waarmee we er samen voor zorgen dat burgers en bedrijven digitaal zaken kunnen regelen met de overheid.</a:t>
            </a:r>
          </a:p>
          <a:p>
            <a:pPr algn="l"/>
            <a:endParaRPr lang="nl-NL" sz="1200" dirty="0">
              <a:solidFill>
                <a:schemeClr val="bg1"/>
              </a:solidFill>
            </a:endParaRPr>
          </a:p>
          <a:p>
            <a:pPr algn="l"/>
            <a:r>
              <a:rPr lang="nl-NL" sz="1200" dirty="0">
                <a:solidFill>
                  <a:schemeClr val="bg1"/>
                </a:solidFill>
              </a:rPr>
              <a:t>Dat doen we vakkundig, betrouwbaar en</a:t>
            </a:r>
          </a:p>
          <a:p>
            <a:pPr algn="l"/>
            <a:r>
              <a:rPr lang="nl-NL" sz="1200" dirty="0">
                <a:solidFill>
                  <a:schemeClr val="bg1"/>
                </a:solidFill>
              </a:rPr>
              <a:t>in eenvoud. </a:t>
            </a:r>
          </a:p>
        </p:txBody>
      </p:sp>
    </p:spTree>
    <p:extLst>
      <p:ext uri="{BB962C8B-B14F-4D97-AF65-F5344CB8AC3E}">
        <p14:creationId xmlns:p14="http://schemas.microsoft.com/office/powerpoint/2010/main" val="321765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2 Centrale boodschap Logius">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7" name="Tekstvak 4">
            <a:extLst>
              <a:ext uri="{FF2B5EF4-FFF2-40B4-BE49-F238E27FC236}">
                <a16:creationId xmlns:a16="http://schemas.microsoft.com/office/drawing/2014/main" id="{F1D0750D-6ACF-324C-BA7D-FD4A25CEF28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Tekstvak 14">
            <a:extLst>
              <a:ext uri="{FF2B5EF4-FFF2-40B4-BE49-F238E27FC236}">
                <a16:creationId xmlns:a16="http://schemas.microsoft.com/office/drawing/2014/main" id="{3CC1A137-8D86-F840-891B-FB29AEFBBF4D}"/>
              </a:ext>
            </a:extLst>
          </p:cNvPr>
          <p:cNvSpPr txBox="1"/>
          <p:nvPr userDrawn="1"/>
        </p:nvSpPr>
        <p:spPr>
          <a:xfrm>
            <a:off x="6792121" y="2147230"/>
            <a:ext cx="3011910" cy="3694176"/>
          </a:xfrm>
          <a:prstGeom prst="rect">
            <a:avLst/>
          </a:prstGeom>
          <a:noFill/>
        </p:spPr>
        <p:txBody>
          <a:bodyPr wrap="square" rtlCol="0">
            <a:noAutofit/>
          </a:bodyPr>
          <a:lstStyle/>
          <a:p>
            <a:r>
              <a:rPr lang="nl-NL" sz="2050" b="1" dirty="0">
                <a:solidFill>
                  <a:schemeClr val="bg1"/>
                </a:solidFill>
              </a:rPr>
              <a:t>Samen zorgen we voor een digitale overheid die werkt voor iedereen. </a:t>
            </a:r>
          </a:p>
        </p:txBody>
      </p:sp>
    </p:spTree>
    <p:extLst>
      <p:ext uri="{BB962C8B-B14F-4D97-AF65-F5344CB8AC3E}">
        <p14:creationId xmlns:p14="http://schemas.microsoft.com/office/powerpoint/2010/main" val="418931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 Voorblad 2">
    <p:spTree>
      <p:nvGrpSpPr>
        <p:cNvPr id="1" name=""/>
        <p:cNvGrpSpPr/>
        <p:nvPr/>
      </p:nvGrpSpPr>
      <p:grpSpPr>
        <a:xfrm>
          <a:off x="0" y="0"/>
          <a:ext cx="0" cy="0"/>
          <a:chOff x="0" y="0"/>
          <a:chExt cx="0" cy="0"/>
        </a:xfrm>
      </p:grpSpPr>
      <p:pic>
        <p:nvPicPr>
          <p:cNvPr id="8" name="Afbeelding 4">
            <a:extLst>
              <a:ext uri="{FF2B5EF4-FFF2-40B4-BE49-F238E27FC236}">
                <a16:creationId xmlns:a16="http://schemas.microsoft.com/office/drawing/2014/main" id="{E179A1CE-AC72-7949-8131-48F0624E0FAA}"/>
              </a:ext>
            </a:extLst>
          </p:cNvPr>
          <p:cNvPicPr>
            <a:picLocks noChangeAspect="1"/>
          </p:cNvPicPr>
          <p:nvPr userDrawn="1"/>
        </p:nvPicPr>
        <p:blipFill>
          <a:blip r:embed="rId2">
            <a:extLst>
              <a:ext uri="{28A0092B-C50C-407E-A947-70E740481C1C}">
                <a14:useLocalDpi xmlns:a14="http://schemas.microsoft.com/office/drawing/2010/main" val="0"/>
              </a:ext>
            </a:extLst>
          </a:blip>
          <a:srcRect l="36" r="36"/>
          <a:stretch/>
        </p:blipFill>
        <p:spPr>
          <a:xfrm>
            <a:off x="0" y="-1"/>
            <a:ext cx="6095206" cy="6858000"/>
          </a:xfrm>
          <a:prstGeom prst="rect">
            <a:avLst/>
          </a:prstGeom>
        </p:spPr>
      </p:pic>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8355" y="-1"/>
            <a:ext cx="3028107" cy="1271118"/>
          </a:xfrm>
          <a:prstGeom prst="rect">
            <a:avLst/>
          </a:prstGeom>
        </p:spPr>
      </p:pic>
    </p:spTree>
    <p:extLst>
      <p:ext uri="{BB962C8B-B14F-4D97-AF65-F5344CB8AC3E}">
        <p14:creationId xmlns:p14="http://schemas.microsoft.com/office/powerpoint/2010/main" val="1124234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 Domeinen kernboodschap">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21" name="Rechte verbindingslijn 20">
            <a:extLst>
              <a:ext uri="{FF2B5EF4-FFF2-40B4-BE49-F238E27FC236}">
                <a16:creationId xmlns:a16="http://schemas.microsoft.com/office/drawing/2014/main" id="{A6CF40ED-B3DB-6A4C-8048-A7CEA8CC2670}"/>
              </a:ext>
            </a:extLst>
          </p:cNvPr>
          <p:cNvCxnSpPr/>
          <p:nvPr userDrawn="1"/>
        </p:nvCxnSpPr>
        <p:spPr>
          <a:xfrm>
            <a:off x="774974" y="3063227"/>
            <a:ext cx="1967869" cy="0"/>
          </a:xfrm>
          <a:prstGeom prst="line">
            <a:avLst/>
          </a:prstGeom>
          <a:ln w="25400">
            <a:solidFill>
              <a:srgbClr val="E17000"/>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4C346DEE-E7C9-284C-90A7-F27EDBB040B8}"/>
              </a:ext>
            </a:extLst>
          </p:cNvPr>
          <p:cNvCxnSpPr/>
          <p:nvPr userDrawn="1"/>
        </p:nvCxnSpPr>
        <p:spPr>
          <a:xfrm>
            <a:off x="2936233" y="3063227"/>
            <a:ext cx="1967869" cy="0"/>
          </a:xfrm>
          <a:prstGeom prst="line">
            <a:avLst/>
          </a:prstGeom>
          <a:ln w="25400">
            <a:solidFill>
              <a:srgbClr val="8FCAE7"/>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4EC85019-264A-8444-8C67-2D7810A7E99F}"/>
              </a:ext>
            </a:extLst>
          </p:cNvPr>
          <p:cNvCxnSpPr/>
          <p:nvPr userDrawn="1"/>
        </p:nvCxnSpPr>
        <p:spPr>
          <a:xfrm>
            <a:off x="5097491" y="3063227"/>
            <a:ext cx="1967869" cy="0"/>
          </a:xfrm>
          <a:prstGeom prst="line">
            <a:avLst/>
          </a:prstGeom>
          <a:ln w="25400">
            <a:solidFill>
              <a:srgbClr val="FFB612"/>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78A0D59E-E748-FE46-B13F-34DA25396717}"/>
              </a:ext>
            </a:extLst>
          </p:cNvPr>
          <p:cNvCxnSpPr/>
          <p:nvPr userDrawn="1"/>
        </p:nvCxnSpPr>
        <p:spPr>
          <a:xfrm>
            <a:off x="7258750" y="3063227"/>
            <a:ext cx="1967869" cy="0"/>
          </a:xfrm>
          <a:prstGeom prst="line">
            <a:avLst/>
          </a:prstGeom>
          <a:ln w="25400">
            <a:solidFill>
              <a:srgbClr val="76D2B6"/>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B7349073-4E48-D449-AE04-A617E6D9EB2B}"/>
              </a:ext>
            </a:extLst>
          </p:cNvPr>
          <p:cNvCxnSpPr/>
          <p:nvPr userDrawn="1"/>
        </p:nvCxnSpPr>
        <p:spPr>
          <a:xfrm>
            <a:off x="9420008" y="3063227"/>
            <a:ext cx="1967869" cy="0"/>
          </a:xfrm>
          <a:prstGeom prst="line">
            <a:avLst/>
          </a:prstGeom>
          <a:ln w="25400">
            <a:solidFill>
              <a:srgbClr val="275937"/>
            </a:solidFill>
          </a:ln>
        </p:spPr>
        <p:style>
          <a:lnRef idx="1">
            <a:schemeClr val="accent1"/>
          </a:lnRef>
          <a:fillRef idx="0">
            <a:schemeClr val="accent1"/>
          </a:fillRef>
          <a:effectRef idx="0">
            <a:schemeClr val="accent1"/>
          </a:effectRef>
          <a:fontRef idx="minor">
            <a:schemeClr val="tx1"/>
          </a:fontRef>
        </p:style>
      </p:cxnSp>
      <p:pic>
        <p:nvPicPr>
          <p:cNvPr id="26" name="Afbeelding 25">
            <a:extLst>
              <a:ext uri="{FF2B5EF4-FFF2-40B4-BE49-F238E27FC236}">
                <a16:creationId xmlns:a16="http://schemas.microsoft.com/office/drawing/2014/main" id="{63CB9BC0-11FE-DD4C-9228-468387FD572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97491" y="2473881"/>
            <a:ext cx="395948" cy="396000"/>
          </a:xfrm>
          <a:prstGeom prst="rect">
            <a:avLst/>
          </a:prstGeom>
        </p:spPr>
      </p:pic>
      <p:pic>
        <p:nvPicPr>
          <p:cNvPr id="27" name="Afbeelding 26">
            <a:extLst>
              <a:ext uri="{FF2B5EF4-FFF2-40B4-BE49-F238E27FC236}">
                <a16:creationId xmlns:a16="http://schemas.microsoft.com/office/drawing/2014/main" id="{1046E19E-7037-D746-8B81-8125DD73046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258750" y="2473881"/>
            <a:ext cx="395948" cy="396000"/>
          </a:xfrm>
          <a:prstGeom prst="rect">
            <a:avLst/>
          </a:prstGeom>
        </p:spPr>
      </p:pic>
      <p:pic>
        <p:nvPicPr>
          <p:cNvPr id="28" name="Afbeelding 27">
            <a:extLst>
              <a:ext uri="{FF2B5EF4-FFF2-40B4-BE49-F238E27FC236}">
                <a16:creationId xmlns:a16="http://schemas.microsoft.com/office/drawing/2014/main" id="{2532647A-096B-954F-BA3B-74F81A187B7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936232" y="2474277"/>
            <a:ext cx="395948" cy="396000"/>
          </a:xfrm>
          <a:prstGeom prst="rect">
            <a:avLst/>
          </a:prstGeom>
        </p:spPr>
      </p:pic>
      <p:pic>
        <p:nvPicPr>
          <p:cNvPr id="29" name="Afbeelding 28">
            <a:extLst>
              <a:ext uri="{FF2B5EF4-FFF2-40B4-BE49-F238E27FC236}">
                <a16:creationId xmlns:a16="http://schemas.microsoft.com/office/drawing/2014/main" id="{5BA1FAC5-78E9-244A-BBF7-44BE2969AE6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420008" y="2473881"/>
            <a:ext cx="395948" cy="396000"/>
          </a:xfrm>
          <a:prstGeom prst="rect">
            <a:avLst/>
          </a:prstGeom>
        </p:spPr>
      </p:pic>
      <p:pic>
        <p:nvPicPr>
          <p:cNvPr id="30" name="Afbeelding 29">
            <a:extLst>
              <a:ext uri="{FF2B5EF4-FFF2-40B4-BE49-F238E27FC236}">
                <a16:creationId xmlns:a16="http://schemas.microsoft.com/office/drawing/2014/main" id="{E89DFA4F-60F7-0342-AECD-54426EC982D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74974" y="2474278"/>
            <a:ext cx="395552" cy="395604"/>
          </a:xfrm>
          <a:prstGeom prst="rect">
            <a:avLst/>
          </a:prstGeom>
        </p:spPr>
      </p:pic>
      <p:sp>
        <p:nvSpPr>
          <p:cNvPr id="31" name="Tekstvak 30">
            <a:extLst>
              <a:ext uri="{FF2B5EF4-FFF2-40B4-BE49-F238E27FC236}">
                <a16:creationId xmlns:a16="http://schemas.microsoft.com/office/drawing/2014/main" id="{E625C973-DA58-6448-86C5-198CE00AF485}"/>
              </a:ext>
            </a:extLst>
          </p:cNvPr>
          <p:cNvSpPr txBox="1"/>
          <p:nvPr userDrawn="1"/>
        </p:nvSpPr>
        <p:spPr>
          <a:xfrm>
            <a:off x="1249518" y="2474278"/>
            <a:ext cx="1493325" cy="390522"/>
          </a:xfrm>
          <a:prstGeom prst="rect">
            <a:avLst/>
          </a:prstGeom>
          <a:noFill/>
        </p:spPr>
        <p:txBody>
          <a:bodyPr wrap="square" rtlCol="0" anchor="ctr">
            <a:noAutofit/>
          </a:bodyPr>
          <a:lstStyle/>
          <a:p>
            <a:pPr eaLnBrk="0" hangingPunct="0"/>
            <a:r>
              <a:rPr lang="nl-NL" sz="1000" b="1" dirty="0"/>
              <a:t>Toegang</a:t>
            </a:r>
          </a:p>
        </p:txBody>
      </p:sp>
      <p:sp>
        <p:nvSpPr>
          <p:cNvPr id="32" name="Tekstvak 31">
            <a:extLst>
              <a:ext uri="{FF2B5EF4-FFF2-40B4-BE49-F238E27FC236}">
                <a16:creationId xmlns:a16="http://schemas.microsoft.com/office/drawing/2014/main" id="{D0443213-599E-4A4C-A978-C1B0DFC142A7}"/>
              </a:ext>
            </a:extLst>
          </p:cNvPr>
          <p:cNvSpPr txBox="1"/>
          <p:nvPr userDrawn="1"/>
        </p:nvSpPr>
        <p:spPr>
          <a:xfrm>
            <a:off x="3410776" y="2474278"/>
            <a:ext cx="1493325" cy="390522"/>
          </a:xfrm>
          <a:prstGeom prst="rect">
            <a:avLst/>
          </a:prstGeom>
          <a:noFill/>
        </p:spPr>
        <p:txBody>
          <a:bodyPr wrap="square" rtlCol="0" anchor="ctr">
            <a:noAutofit/>
          </a:bodyPr>
          <a:lstStyle/>
          <a:p>
            <a:pPr eaLnBrk="0" hangingPunct="0"/>
            <a:r>
              <a:rPr lang="nl-NL" sz="1000" b="1" dirty="0"/>
              <a:t>Interactie</a:t>
            </a:r>
          </a:p>
        </p:txBody>
      </p:sp>
      <p:sp>
        <p:nvSpPr>
          <p:cNvPr id="33" name="Tekstvak 32">
            <a:extLst>
              <a:ext uri="{FF2B5EF4-FFF2-40B4-BE49-F238E27FC236}">
                <a16:creationId xmlns:a16="http://schemas.microsoft.com/office/drawing/2014/main" id="{86B368D2-BF7D-2B4D-88F2-D5F875261FDB}"/>
              </a:ext>
            </a:extLst>
          </p:cNvPr>
          <p:cNvSpPr txBox="1"/>
          <p:nvPr userDrawn="1"/>
        </p:nvSpPr>
        <p:spPr>
          <a:xfrm>
            <a:off x="5572035" y="2474278"/>
            <a:ext cx="1493325" cy="390522"/>
          </a:xfrm>
          <a:prstGeom prst="rect">
            <a:avLst/>
          </a:prstGeom>
          <a:noFill/>
        </p:spPr>
        <p:txBody>
          <a:bodyPr wrap="square" rtlCol="0" anchor="ctr">
            <a:noAutofit/>
          </a:bodyPr>
          <a:lstStyle/>
          <a:p>
            <a:pPr eaLnBrk="0" hangingPunct="0"/>
            <a:r>
              <a:rPr lang="nl-NL" sz="1000" b="1" dirty="0" err="1"/>
              <a:t>Gegevens-uitwisseling</a:t>
            </a:r>
            <a:endParaRPr lang="nl-NL" sz="1000" b="1" dirty="0"/>
          </a:p>
        </p:txBody>
      </p:sp>
      <p:sp>
        <p:nvSpPr>
          <p:cNvPr id="34" name="Tekstvak 33">
            <a:extLst>
              <a:ext uri="{FF2B5EF4-FFF2-40B4-BE49-F238E27FC236}">
                <a16:creationId xmlns:a16="http://schemas.microsoft.com/office/drawing/2014/main" id="{E1044E12-6195-2344-ACC6-A05CAC66AC5D}"/>
              </a:ext>
            </a:extLst>
          </p:cNvPr>
          <p:cNvSpPr txBox="1"/>
          <p:nvPr userDrawn="1"/>
        </p:nvSpPr>
        <p:spPr>
          <a:xfrm>
            <a:off x="7733293" y="2474278"/>
            <a:ext cx="1493325" cy="390522"/>
          </a:xfrm>
          <a:prstGeom prst="rect">
            <a:avLst/>
          </a:prstGeom>
          <a:noFill/>
        </p:spPr>
        <p:txBody>
          <a:bodyPr wrap="square" rtlCol="0" anchor="ctr">
            <a:noAutofit/>
          </a:bodyPr>
          <a:lstStyle/>
          <a:p>
            <a:pPr eaLnBrk="0" hangingPunct="0"/>
            <a:r>
              <a:rPr lang="nl-NL" sz="1000" b="1" dirty="0"/>
              <a:t>Infrastructuur</a:t>
            </a:r>
          </a:p>
        </p:txBody>
      </p:sp>
      <p:sp>
        <p:nvSpPr>
          <p:cNvPr id="35" name="Tekstvak 34">
            <a:extLst>
              <a:ext uri="{FF2B5EF4-FFF2-40B4-BE49-F238E27FC236}">
                <a16:creationId xmlns:a16="http://schemas.microsoft.com/office/drawing/2014/main" id="{BC8D71EC-A8C6-6E48-AB5B-A890647B96B3}"/>
              </a:ext>
            </a:extLst>
          </p:cNvPr>
          <p:cNvSpPr txBox="1"/>
          <p:nvPr userDrawn="1"/>
        </p:nvSpPr>
        <p:spPr>
          <a:xfrm>
            <a:off x="9894552" y="2474278"/>
            <a:ext cx="1493325" cy="390522"/>
          </a:xfrm>
          <a:prstGeom prst="rect">
            <a:avLst/>
          </a:prstGeom>
          <a:noFill/>
        </p:spPr>
        <p:txBody>
          <a:bodyPr wrap="square" rtlCol="0" anchor="ctr">
            <a:noAutofit/>
          </a:bodyPr>
          <a:lstStyle/>
          <a:p>
            <a:pPr eaLnBrk="0" hangingPunct="0"/>
            <a:r>
              <a:rPr lang="nl-NL" sz="1000" b="1" dirty="0"/>
              <a:t>Regie op stelsels en standaarden</a:t>
            </a:r>
          </a:p>
        </p:txBody>
      </p:sp>
      <p:sp>
        <p:nvSpPr>
          <p:cNvPr id="36" name="Tekstvak 35">
            <a:extLst>
              <a:ext uri="{FF2B5EF4-FFF2-40B4-BE49-F238E27FC236}">
                <a16:creationId xmlns:a16="http://schemas.microsoft.com/office/drawing/2014/main" id="{0ECDDC91-C2D3-9644-8506-E16D8284622F}"/>
              </a:ext>
            </a:extLst>
          </p:cNvPr>
          <p:cNvSpPr txBox="1"/>
          <p:nvPr userDrawn="1"/>
        </p:nvSpPr>
        <p:spPr>
          <a:xfrm>
            <a:off x="774973" y="3307469"/>
            <a:ext cx="1967869" cy="2624454"/>
          </a:xfrm>
          <a:prstGeom prst="rect">
            <a:avLst/>
          </a:prstGeom>
          <a:noFill/>
        </p:spPr>
        <p:txBody>
          <a:bodyPr wrap="square" rtlCol="0" anchor="t">
            <a:noAutofit/>
          </a:bodyPr>
          <a:lstStyle/>
          <a:p>
            <a:r>
              <a:rPr lang="nl-NL" sz="1000" kern="1200" dirty="0">
                <a:solidFill>
                  <a:schemeClr val="tx1"/>
                </a:solidFill>
                <a:effectLst/>
                <a:latin typeface="+mn-lt"/>
                <a:ea typeface="+mn-ea"/>
                <a:cs typeface="+mn-cs"/>
              </a:rPr>
              <a:t>Met diensten en producten van Logius kan veilig en makkelijk toegang worden gegeven tot online </a:t>
            </a:r>
            <a:r>
              <a:rPr lang="nl-NL" sz="1000" kern="1200" dirty="0" err="1">
                <a:solidFill>
                  <a:schemeClr val="tx1"/>
                </a:solidFill>
                <a:effectLst/>
                <a:latin typeface="+mn-lt"/>
                <a:ea typeface="+mn-ea"/>
                <a:cs typeface="+mn-cs"/>
              </a:rPr>
              <a:t>dienst-verlening</a:t>
            </a:r>
            <a:r>
              <a:rPr lang="nl-NL" sz="1000" kern="1200" dirty="0">
                <a:solidFill>
                  <a:schemeClr val="tx1"/>
                </a:solidFill>
                <a:effectLst/>
                <a:latin typeface="+mn-lt"/>
                <a:ea typeface="+mn-ea"/>
                <a:cs typeface="+mn-cs"/>
              </a:rPr>
              <a:t>. Niet alleen vanuit Nederland, maar ook </a:t>
            </a:r>
            <a:r>
              <a:rPr lang="nl-NL" sz="1000" kern="1200" dirty="0" err="1">
                <a:solidFill>
                  <a:schemeClr val="tx1"/>
                </a:solidFill>
                <a:effectLst/>
                <a:latin typeface="+mn-lt"/>
                <a:ea typeface="+mn-ea"/>
                <a:cs typeface="+mn-cs"/>
              </a:rPr>
              <a:t>daar-buiten</a:t>
            </a:r>
            <a:r>
              <a:rPr lang="nl-NL" sz="1000" kern="1200" dirty="0">
                <a:solidFill>
                  <a:schemeClr val="tx1"/>
                </a:solidFill>
                <a:effectLst/>
                <a:latin typeface="+mn-lt"/>
                <a:ea typeface="+mn-ea"/>
                <a:cs typeface="+mn-cs"/>
              </a:rPr>
              <a:t>.</a:t>
            </a:r>
          </a:p>
          <a:p>
            <a:endParaRPr lang="nl-NL" sz="1000" kern="1200" dirty="0">
              <a:solidFill>
                <a:schemeClr val="tx1"/>
              </a:solidFill>
              <a:effectLst/>
              <a:latin typeface="+mn-lt"/>
              <a:ea typeface="+mn-ea"/>
              <a:cs typeface="+mn-cs"/>
            </a:endParaRPr>
          </a:p>
          <a:p>
            <a:r>
              <a:rPr lang="nl-NL" sz="1000" kern="1200" dirty="0">
                <a:solidFill>
                  <a:schemeClr val="tx1"/>
                </a:solidFill>
                <a:effectLst/>
                <a:latin typeface="+mn-lt"/>
                <a:ea typeface="+mn-ea"/>
                <a:cs typeface="+mn-cs"/>
              </a:rPr>
              <a:t>Vaak gaat het om privacygevoelige gegevens. Logius biedt de zekerheid dat gegevens met de juiste persoon of het juiste bedrijf worden gedeeld. </a:t>
            </a:r>
          </a:p>
        </p:txBody>
      </p:sp>
      <p:sp>
        <p:nvSpPr>
          <p:cNvPr id="37" name="Tekstvak 36">
            <a:extLst>
              <a:ext uri="{FF2B5EF4-FFF2-40B4-BE49-F238E27FC236}">
                <a16:creationId xmlns:a16="http://schemas.microsoft.com/office/drawing/2014/main" id="{3CED80A6-C3ED-0A47-A8AF-2A7399AEE304}"/>
              </a:ext>
            </a:extLst>
          </p:cNvPr>
          <p:cNvSpPr txBox="1"/>
          <p:nvPr userDrawn="1"/>
        </p:nvSpPr>
        <p:spPr>
          <a:xfrm>
            <a:off x="2936232" y="3307469"/>
            <a:ext cx="196786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Burgers en ondernemers </a:t>
            </a:r>
          </a:p>
          <a:p>
            <a:pPr eaLnBrk="0" hangingPunct="0">
              <a:lnSpc>
                <a:spcPct val="100000"/>
              </a:lnSpc>
            </a:pPr>
            <a:r>
              <a:rPr lang="nl-NL" sz="1000" kern="1200" dirty="0">
                <a:solidFill>
                  <a:schemeClr val="tx1"/>
                </a:solidFill>
                <a:effectLst/>
                <a:latin typeface="+mn-lt"/>
                <a:ea typeface="+mn-ea"/>
                <a:cs typeface="+mn-cs"/>
              </a:rPr>
              <a:t>kunt u op een veilige en toegankelijke manier attenderen op belangrijke zaken met een digitaal bericht.</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Ook kunt u iemand inzicht geven in zijn of haar geregistreerde gegevens</a:t>
            </a:r>
          </a:p>
          <a:p>
            <a:pPr eaLnBrk="0" hangingPunct="0">
              <a:lnSpc>
                <a:spcPct val="100000"/>
              </a:lnSpc>
            </a:pPr>
            <a:r>
              <a:rPr lang="nl-NL" sz="1000" kern="1200" dirty="0">
                <a:solidFill>
                  <a:schemeClr val="tx1"/>
                </a:solidFill>
                <a:effectLst/>
                <a:latin typeface="+mn-lt"/>
                <a:ea typeface="+mn-ea"/>
                <a:cs typeface="+mn-cs"/>
              </a:rPr>
              <a:t>en diegene de regie geven over deze </a:t>
            </a:r>
            <a:r>
              <a:rPr lang="nl-NL" sz="1000" kern="1200" dirty="0" err="1">
                <a:solidFill>
                  <a:schemeClr val="tx1"/>
                </a:solidFill>
                <a:effectLst/>
                <a:latin typeface="+mn-lt"/>
                <a:ea typeface="+mn-ea"/>
                <a:cs typeface="+mn-cs"/>
              </a:rPr>
              <a:t>persoons-gegevens</a:t>
            </a:r>
            <a:r>
              <a:rPr lang="nl-NL" sz="1000" kern="1200" dirty="0">
                <a:solidFill>
                  <a:schemeClr val="tx1"/>
                </a:solidFill>
                <a:effectLst/>
                <a:latin typeface="+mn-lt"/>
                <a:ea typeface="+mn-ea"/>
                <a:cs typeface="+mn-cs"/>
              </a:rPr>
              <a:t>, waaronder</a:t>
            </a:r>
          </a:p>
          <a:p>
            <a:pPr eaLnBrk="0" hangingPunct="0">
              <a:lnSpc>
                <a:spcPct val="100000"/>
              </a:lnSpc>
            </a:pPr>
            <a:r>
              <a:rPr lang="nl-NL" sz="1000" kern="1200" dirty="0">
                <a:solidFill>
                  <a:schemeClr val="tx1"/>
                </a:solidFill>
                <a:effectLst/>
                <a:latin typeface="+mn-lt"/>
                <a:ea typeface="+mn-ea"/>
                <a:cs typeface="+mn-cs"/>
              </a:rPr>
              <a:t>het delen met anderen.</a:t>
            </a:r>
          </a:p>
        </p:txBody>
      </p:sp>
      <p:sp>
        <p:nvSpPr>
          <p:cNvPr id="38" name="Tekstvak 37">
            <a:extLst>
              <a:ext uri="{FF2B5EF4-FFF2-40B4-BE49-F238E27FC236}">
                <a16:creationId xmlns:a16="http://schemas.microsoft.com/office/drawing/2014/main" id="{EB9F4020-CA2C-954E-9D79-F80E79E0224A}"/>
              </a:ext>
            </a:extLst>
          </p:cNvPr>
          <p:cNvSpPr txBox="1"/>
          <p:nvPr userDrawn="1"/>
        </p:nvSpPr>
        <p:spPr>
          <a:xfrm>
            <a:off x="5097491" y="3307469"/>
            <a:ext cx="196786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Uw gegevens kunt u veilig, betrouwbaar en </a:t>
            </a:r>
            <a:r>
              <a:rPr lang="nl-NL" sz="1000" kern="1200" dirty="0" err="1">
                <a:solidFill>
                  <a:schemeClr val="tx1"/>
                </a:solidFill>
                <a:effectLst/>
                <a:latin typeface="+mn-lt"/>
                <a:ea typeface="+mn-ea"/>
                <a:cs typeface="+mn-cs"/>
              </a:rPr>
              <a:t>gestandaar-diseerd</a:t>
            </a:r>
            <a:r>
              <a:rPr lang="nl-NL" sz="1000" kern="1200" dirty="0">
                <a:solidFill>
                  <a:schemeClr val="tx1"/>
                </a:solidFill>
                <a:effectLst/>
                <a:latin typeface="+mn-lt"/>
                <a:ea typeface="+mn-ea"/>
                <a:cs typeface="+mn-cs"/>
              </a:rPr>
              <a:t> uitwisselen tussen overheden, burgers en bedrijven.</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Logius maakt dit mogelijk</a:t>
            </a:r>
          </a:p>
          <a:p>
            <a:pPr eaLnBrk="0" hangingPunct="0">
              <a:lnSpc>
                <a:spcPct val="100000"/>
              </a:lnSpc>
            </a:pPr>
            <a:r>
              <a:rPr lang="nl-NL" sz="1000" kern="1200" dirty="0">
                <a:solidFill>
                  <a:schemeClr val="tx1"/>
                </a:solidFill>
                <a:effectLst/>
                <a:latin typeface="+mn-lt"/>
                <a:ea typeface="+mn-ea"/>
                <a:cs typeface="+mn-cs"/>
              </a:rPr>
              <a:t>als ketenpartner voor de digitale overheid.</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Daarbij bieden we ook oplossingen om de gegevens in de basisregistraties op orde te houden en uit te wisselen.</a:t>
            </a:r>
          </a:p>
        </p:txBody>
      </p:sp>
      <p:sp>
        <p:nvSpPr>
          <p:cNvPr id="39" name="Tekstvak 38">
            <a:extLst>
              <a:ext uri="{FF2B5EF4-FFF2-40B4-BE49-F238E27FC236}">
                <a16:creationId xmlns:a16="http://schemas.microsoft.com/office/drawing/2014/main" id="{F51030E1-C554-A447-A03B-EEE72351A79D}"/>
              </a:ext>
            </a:extLst>
          </p:cNvPr>
          <p:cNvSpPr txBox="1"/>
          <p:nvPr userDrawn="1"/>
        </p:nvSpPr>
        <p:spPr>
          <a:xfrm>
            <a:off x="7258749" y="3307469"/>
            <a:ext cx="196786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Uw digitale diensten</a:t>
            </a:r>
          </a:p>
          <a:p>
            <a:pPr eaLnBrk="0" hangingPunct="0">
              <a:lnSpc>
                <a:spcPct val="100000"/>
              </a:lnSpc>
            </a:pPr>
            <a:r>
              <a:rPr lang="nl-NL" sz="1000" kern="1200" dirty="0">
                <a:solidFill>
                  <a:schemeClr val="tx1"/>
                </a:solidFill>
                <a:effectLst/>
                <a:latin typeface="+mn-lt"/>
                <a:ea typeface="+mn-ea"/>
                <a:cs typeface="+mn-cs"/>
              </a:rPr>
              <a:t>kunt u snel en schaalbaar opbouwen met ons IT-fundament.</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En u voldoet altijd aan</a:t>
            </a:r>
          </a:p>
          <a:p>
            <a:pPr eaLnBrk="0" hangingPunct="0">
              <a:lnSpc>
                <a:spcPct val="100000"/>
              </a:lnSpc>
            </a:pPr>
            <a:r>
              <a:rPr lang="nl-NL" sz="1000" kern="1200" dirty="0">
                <a:solidFill>
                  <a:schemeClr val="tx1"/>
                </a:solidFill>
                <a:effectLst/>
                <a:latin typeface="+mn-lt"/>
                <a:ea typeface="+mn-ea"/>
                <a:cs typeface="+mn-cs"/>
              </a:rPr>
              <a:t>de laatste veiligheidseisen, standaarden en regelgeving.</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Ook zorgt Logius voor betrouwbare verbindingen voor het transport van uw data naar burgers, bedrijven en overheden.</a:t>
            </a:r>
          </a:p>
        </p:txBody>
      </p:sp>
      <p:sp>
        <p:nvSpPr>
          <p:cNvPr id="40" name="Tekstvak 39">
            <a:extLst>
              <a:ext uri="{FF2B5EF4-FFF2-40B4-BE49-F238E27FC236}">
                <a16:creationId xmlns:a16="http://schemas.microsoft.com/office/drawing/2014/main" id="{089CEB50-C09E-6443-A46E-C24D1B218734}"/>
              </a:ext>
            </a:extLst>
          </p:cNvPr>
          <p:cNvSpPr txBox="1"/>
          <p:nvPr userDrawn="1"/>
        </p:nvSpPr>
        <p:spPr>
          <a:xfrm>
            <a:off x="9420008" y="3307469"/>
            <a:ext cx="1997019" cy="2624454"/>
          </a:xfrm>
          <a:prstGeom prst="rect">
            <a:avLst/>
          </a:prstGeom>
          <a:noFill/>
        </p:spPr>
        <p:txBody>
          <a:bodyPr wrap="square" rtlCol="0" anchor="t">
            <a:noAutofit/>
          </a:bodyPr>
          <a:lstStyle/>
          <a:p>
            <a:pPr eaLnBrk="0" hangingPunct="0">
              <a:lnSpc>
                <a:spcPct val="100000"/>
              </a:lnSpc>
            </a:pPr>
            <a:r>
              <a:rPr lang="nl-NL" sz="1000" kern="1200" dirty="0">
                <a:solidFill>
                  <a:schemeClr val="tx1"/>
                </a:solidFill>
                <a:effectLst/>
                <a:latin typeface="+mn-lt"/>
                <a:ea typeface="+mn-ea"/>
                <a:cs typeface="+mn-cs"/>
              </a:rPr>
              <a:t>Uw digitale dienstverlening aan burgers en bedrijven</a:t>
            </a:r>
          </a:p>
          <a:p>
            <a:pPr eaLnBrk="0" hangingPunct="0">
              <a:lnSpc>
                <a:spcPct val="100000"/>
              </a:lnSpc>
            </a:pPr>
            <a:r>
              <a:rPr lang="nl-NL" sz="1000" kern="1200" dirty="0">
                <a:solidFill>
                  <a:schemeClr val="tx1"/>
                </a:solidFill>
                <a:effectLst/>
                <a:latin typeface="+mn-lt"/>
                <a:ea typeface="+mn-ea"/>
                <a:cs typeface="+mn-cs"/>
              </a:rPr>
              <a:t>is veilig, herkenbaar en makkelijk door het gebruik van uniforme standaarden</a:t>
            </a:r>
          </a:p>
          <a:p>
            <a:pPr eaLnBrk="0" hangingPunct="0">
              <a:lnSpc>
                <a:spcPct val="100000"/>
              </a:lnSpc>
            </a:pPr>
            <a:r>
              <a:rPr lang="nl-NL" sz="1000" kern="1200" dirty="0">
                <a:solidFill>
                  <a:schemeClr val="tx1"/>
                </a:solidFill>
                <a:effectLst/>
                <a:latin typeface="+mn-lt"/>
                <a:ea typeface="+mn-ea"/>
                <a:cs typeface="+mn-cs"/>
              </a:rPr>
              <a:t>en stelsels.</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Daarvoor maken we samen sector overstijgende afspraken.</a:t>
            </a:r>
          </a:p>
          <a:p>
            <a:pPr eaLnBrk="0" hangingPunct="0">
              <a:lnSpc>
                <a:spcPct val="100000"/>
              </a:lnSpc>
            </a:pPr>
            <a:endParaRPr lang="nl-NL" sz="1000" kern="1200" dirty="0">
              <a:solidFill>
                <a:schemeClr val="tx1"/>
              </a:solidFill>
              <a:effectLst/>
              <a:latin typeface="+mn-lt"/>
              <a:ea typeface="+mn-ea"/>
              <a:cs typeface="+mn-cs"/>
            </a:endParaRPr>
          </a:p>
          <a:p>
            <a:pPr eaLnBrk="0" hangingPunct="0">
              <a:lnSpc>
                <a:spcPct val="100000"/>
              </a:lnSpc>
            </a:pPr>
            <a:r>
              <a:rPr lang="nl-NL" sz="1000" kern="1200" dirty="0">
                <a:solidFill>
                  <a:schemeClr val="tx1"/>
                </a:solidFill>
                <a:effectLst/>
                <a:latin typeface="+mn-lt"/>
                <a:ea typeface="+mn-ea"/>
                <a:cs typeface="+mn-cs"/>
              </a:rPr>
              <a:t>Logius heeft de regie op</a:t>
            </a:r>
          </a:p>
          <a:p>
            <a:pPr eaLnBrk="0" hangingPunct="0">
              <a:lnSpc>
                <a:spcPct val="100000"/>
              </a:lnSpc>
            </a:pPr>
            <a:r>
              <a:rPr lang="nl-NL" sz="1000" kern="1200" dirty="0">
                <a:solidFill>
                  <a:schemeClr val="tx1"/>
                </a:solidFill>
                <a:effectLst/>
                <a:latin typeface="+mn-lt"/>
                <a:ea typeface="+mn-ea"/>
                <a:cs typeface="+mn-cs"/>
              </a:rPr>
              <a:t>het maken, vastleggen</a:t>
            </a:r>
          </a:p>
          <a:p>
            <a:pPr eaLnBrk="0" hangingPunct="0">
              <a:lnSpc>
                <a:spcPct val="100000"/>
              </a:lnSpc>
            </a:pPr>
            <a:r>
              <a:rPr lang="nl-NL" sz="1000" kern="1200" dirty="0">
                <a:solidFill>
                  <a:schemeClr val="tx1"/>
                </a:solidFill>
                <a:effectLst/>
                <a:latin typeface="+mn-lt"/>
                <a:ea typeface="+mn-ea"/>
                <a:cs typeface="+mn-cs"/>
              </a:rPr>
              <a:t>en actualiseren van die afspraken en organiseert daarvoor publiek-private samenwerking.</a:t>
            </a:r>
          </a:p>
        </p:txBody>
      </p:sp>
      <p:cxnSp>
        <p:nvCxnSpPr>
          <p:cNvPr id="41" name="Straight Connector 8">
            <a:extLst>
              <a:ext uri="{FF2B5EF4-FFF2-40B4-BE49-F238E27FC236}">
                <a16:creationId xmlns:a16="http://schemas.microsoft.com/office/drawing/2014/main" id="{A2511EAB-52DE-7A45-BF7B-52D972E671CD}"/>
              </a:ext>
            </a:extLst>
          </p:cNvPr>
          <p:cNvCxnSpPr>
            <a:cxnSpLocks/>
          </p:cNvCxnSpPr>
          <p:nvPr userDrawn="1"/>
        </p:nvCxnSpPr>
        <p:spPr>
          <a:xfrm>
            <a:off x="674290" y="2015218"/>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2" name="Tekstvak 41">
            <a:extLst>
              <a:ext uri="{FF2B5EF4-FFF2-40B4-BE49-F238E27FC236}">
                <a16:creationId xmlns:a16="http://schemas.microsoft.com/office/drawing/2014/main" id="{4E27D129-A232-5344-8803-9E86ACD54AE1}"/>
              </a:ext>
            </a:extLst>
          </p:cNvPr>
          <p:cNvSpPr txBox="1"/>
          <p:nvPr userDrawn="1"/>
        </p:nvSpPr>
        <p:spPr>
          <a:xfrm>
            <a:off x="674289" y="1424083"/>
            <a:ext cx="10843420" cy="451459"/>
          </a:xfrm>
          <a:prstGeom prst="rect">
            <a:avLst/>
          </a:prstGeom>
          <a:noFill/>
        </p:spPr>
        <p:txBody>
          <a:bodyPr wrap="square" rtlCol="0" anchor="b" anchorCtr="0">
            <a:noAutofit/>
          </a:bodyPr>
          <a:lstStyle/>
          <a:p>
            <a:pPr algn="l"/>
            <a:r>
              <a:rPr lang="nl-NL" sz="2400" b="1" dirty="0">
                <a:solidFill>
                  <a:srgbClr val="39870C"/>
                </a:solidFill>
              </a:rPr>
              <a:t>Samen zorgen we voor een </a:t>
            </a:r>
          </a:p>
          <a:p>
            <a:pPr algn="l"/>
            <a:r>
              <a:rPr lang="nl-NL" sz="2400" b="1" dirty="0">
                <a:solidFill>
                  <a:srgbClr val="39870C"/>
                </a:solidFill>
              </a:rPr>
              <a:t>digitale overheid die werkt voor iedereen.</a:t>
            </a:r>
          </a:p>
        </p:txBody>
      </p:sp>
    </p:spTree>
    <p:extLst>
      <p:ext uri="{BB962C8B-B14F-4D97-AF65-F5344CB8AC3E}">
        <p14:creationId xmlns:p14="http://schemas.microsoft.com/office/powerpoint/2010/main" val="3995820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4 Centrale boodschap + domeine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grpSp>
        <p:nvGrpSpPr>
          <p:cNvPr id="2" name="Groep 1">
            <a:extLst>
              <a:ext uri="{FF2B5EF4-FFF2-40B4-BE49-F238E27FC236}">
                <a16:creationId xmlns:a16="http://schemas.microsoft.com/office/drawing/2014/main" id="{A45183C3-A470-5249-9062-F3AB735C6B7E}"/>
              </a:ext>
            </a:extLst>
          </p:cNvPr>
          <p:cNvGrpSpPr/>
          <p:nvPr userDrawn="1"/>
        </p:nvGrpSpPr>
        <p:grpSpPr>
          <a:xfrm>
            <a:off x="753171" y="2380205"/>
            <a:ext cx="10764538" cy="2540982"/>
            <a:chOff x="1506537" y="5516650"/>
            <a:chExt cx="21531880" cy="5081964"/>
          </a:xfrm>
        </p:grpSpPr>
        <p:sp>
          <p:nvSpPr>
            <p:cNvPr id="12" name="Tekstvak 11">
              <a:extLst>
                <a:ext uri="{FF2B5EF4-FFF2-40B4-BE49-F238E27FC236}">
                  <a16:creationId xmlns:a16="http://schemas.microsoft.com/office/drawing/2014/main" id="{E9CA1229-1726-EC45-B30C-3F785FEF7BC4}"/>
                </a:ext>
              </a:extLst>
            </p:cNvPr>
            <p:cNvSpPr txBox="1"/>
            <p:nvPr userDrawn="1"/>
          </p:nvSpPr>
          <p:spPr>
            <a:xfrm>
              <a:off x="1506537"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Toegang</a:t>
              </a:r>
              <a:endParaRPr lang="nl-NL" sz="1400" kern="1200" dirty="0">
                <a:solidFill>
                  <a:schemeClr val="tx1"/>
                </a:solidFill>
                <a:effectLst/>
                <a:latin typeface="+mn-lt"/>
                <a:ea typeface="+mn-ea"/>
                <a:cs typeface="+mn-cs"/>
              </a:endParaRPr>
            </a:p>
          </p:txBody>
        </p:sp>
        <p:sp>
          <p:nvSpPr>
            <p:cNvPr id="14" name="Tekstvak 13">
              <a:extLst>
                <a:ext uri="{FF2B5EF4-FFF2-40B4-BE49-F238E27FC236}">
                  <a16:creationId xmlns:a16="http://schemas.microsoft.com/office/drawing/2014/main" id="{9B4D0847-5D26-FE4E-981B-6A8F12F9C49A}"/>
                </a:ext>
              </a:extLst>
            </p:cNvPr>
            <p:cNvSpPr txBox="1"/>
            <p:nvPr userDrawn="1"/>
          </p:nvSpPr>
          <p:spPr>
            <a:xfrm>
              <a:off x="19609543" y="8790387"/>
              <a:ext cx="3428874"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Regie op stelsels en standaarden</a:t>
              </a:r>
              <a:endParaRPr lang="nl-NL" sz="1400" kern="1200" dirty="0">
                <a:solidFill>
                  <a:schemeClr val="tx1"/>
                </a:solidFill>
                <a:effectLst/>
                <a:latin typeface="+mn-lt"/>
                <a:ea typeface="+mn-ea"/>
                <a:cs typeface="+mn-cs"/>
              </a:endParaRPr>
            </a:p>
          </p:txBody>
        </p:sp>
        <p:sp>
          <p:nvSpPr>
            <p:cNvPr id="15" name="Tekstvak 14">
              <a:extLst>
                <a:ext uri="{FF2B5EF4-FFF2-40B4-BE49-F238E27FC236}">
                  <a16:creationId xmlns:a16="http://schemas.microsoft.com/office/drawing/2014/main" id="{6119D2B6-C751-2249-A144-BCE48F96AA83}"/>
                </a:ext>
              </a:extLst>
            </p:cNvPr>
            <p:cNvSpPr txBox="1"/>
            <p:nvPr userDrawn="1"/>
          </p:nvSpPr>
          <p:spPr>
            <a:xfrm>
              <a:off x="15046871" y="8779950"/>
              <a:ext cx="3566622"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Infrastructuur</a:t>
              </a:r>
              <a:endParaRPr lang="nl-NL" sz="1400" kern="1200" dirty="0">
                <a:solidFill>
                  <a:schemeClr val="tx1"/>
                </a:solidFill>
                <a:effectLst/>
                <a:latin typeface="+mn-lt"/>
                <a:ea typeface="+mn-ea"/>
                <a:cs typeface="+mn-cs"/>
              </a:endParaRPr>
            </a:p>
          </p:txBody>
        </p:sp>
        <p:sp>
          <p:nvSpPr>
            <p:cNvPr id="16" name="Tekstvak 15">
              <a:extLst>
                <a:ext uri="{FF2B5EF4-FFF2-40B4-BE49-F238E27FC236}">
                  <a16:creationId xmlns:a16="http://schemas.microsoft.com/office/drawing/2014/main" id="{A7CB083D-98FB-FC4B-ACBB-88B3D899262B}"/>
                </a:ext>
              </a:extLst>
            </p:cNvPr>
            <p:cNvSpPr txBox="1"/>
            <p:nvPr userDrawn="1"/>
          </p:nvSpPr>
          <p:spPr>
            <a:xfrm>
              <a:off x="10505992" y="8788677"/>
              <a:ext cx="3375185" cy="1808227"/>
            </a:xfrm>
            <a:prstGeom prst="rect">
              <a:avLst/>
            </a:prstGeom>
            <a:noFill/>
          </p:spPr>
          <p:txBody>
            <a:bodyPr wrap="square" rtlCol="0">
              <a:noAutofit/>
            </a:bodyPr>
            <a:lstStyle/>
            <a:p>
              <a:pPr algn="ctr"/>
              <a:r>
                <a:rPr lang="nl-NL" sz="1400" b="1" kern="1200" dirty="0" err="1">
                  <a:solidFill>
                    <a:schemeClr val="tx1"/>
                  </a:solidFill>
                  <a:effectLst/>
                  <a:latin typeface="+mn-lt"/>
                  <a:ea typeface="+mn-ea"/>
                  <a:cs typeface="+mn-cs"/>
                </a:rPr>
                <a:t>Gegevens-uitwisseling</a:t>
              </a:r>
              <a:endParaRPr lang="nl-NL" sz="1400" kern="1200" dirty="0">
                <a:solidFill>
                  <a:schemeClr val="tx1"/>
                </a:solidFill>
                <a:effectLst/>
                <a:latin typeface="+mn-lt"/>
                <a:ea typeface="+mn-ea"/>
                <a:cs typeface="+mn-cs"/>
              </a:endParaRPr>
            </a:p>
          </p:txBody>
        </p:sp>
        <p:sp>
          <p:nvSpPr>
            <p:cNvPr id="17" name="Tekstvak 16">
              <a:extLst>
                <a:ext uri="{FF2B5EF4-FFF2-40B4-BE49-F238E27FC236}">
                  <a16:creationId xmlns:a16="http://schemas.microsoft.com/office/drawing/2014/main" id="{27658245-9BAD-3543-B0A1-4452188CA6A2}"/>
                </a:ext>
              </a:extLst>
            </p:cNvPr>
            <p:cNvSpPr txBox="1"/>
            <p:nvPr userDrawn="1"/>
          </p:nvSpPr>
          <p:spPr>
            <a:xfrm>
              <a:off x="6143132"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Interactie</a:t>
              </a:r>
              <a:endParaRPr lang="nl-NL" sz="1400" kern="1200" dirty="0">
                <a:solidFill>
                  <a:schemeClr val="tx1"/>
                </a:solidFill>
                <a:effectLst/>
                <a:latin typeface="+mn-lt"/>
                <a:ea typeface="+mn-ea"/>
                <a:cs typeface="+mn-cs"/>
              </a:endParaRPr>
            </a:p>
          </p:txBody>
        </p:sp>
        <p:pic>
          <p:nvPicPr>
            <p:cNvPr id="19" name="Afbeelding 18">
              <a:extLst>
                <a:ext uri="{FF2B5EF4-FFF2-40B4-BE49-F238E27FC236}">
                  <a16:creationId xmlns:a16="http://schemas.microsoft.com/office/drawing/2014/main" id="{12A9600F-7BDF-954C-84F2-C0D37ADC516A}"/>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cxnSp>
        <p:nvCxnSpPr>
          <p:cNvPr id="24" name="Straight Connector 8">
            <a:extLst>
              <a:ext uri="{FF2B5EF4-FFF2-40B4-BE49-F238E27FC236}">
                <a16:creationId xmlns:a16="http://schemas.microsoft.com/office/drawing/2014/main" id="{A86A9338-608F-5246-A82E-34EA0E531728}"/>
              </a:ext>
            </a:extLst>
          </p:cNvPr>
          <p:cNvCxnSpPr>
            <a:cxnSpLocks/>
          </p:cNvCxnSpPr>
          <p:nvPr userDrawn="1"/>
        </p:nvCxnSpPr>
        <p:spPr>
          <a:xfrm>
            <a:off x="674290" y="2015218"/>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94B8A03A-FF4E-A646-AD0D-030EA500E577}"/>
              </a:ext>
            </a:extLst>
          </p:cNvPr>
          <p:cNvSpPr txBox="1"/>
          <p:nvPr userDrawn="1"/>
        </p:nvSpPr>
        <p:spPr>
          <a:xfrm>
            <a:off x="674289" y="1424083"/>
            <a:ext cx="10843420" cy="451459"/>
          </a:xfrm>
          <a:prstGeom prst="rect">
            <a:avLst/>
          </a:prstGeom>
          <a:noFill/>
        </p:spPr>
        <p:txBody>
          <a:bodyPr wrap="square" rtlCol="0" anchor="b" anchorCtr="0">
            <a:noAutofit/>
          </a:bodyPr>
          <a:lstStyle/>
          <a:p>
            <a:pPr algn="l"/>
            <a:r>
              <a:rPr lang="nl-NL" sz="2400" b="1" dirty="0">
                <a:solidFill>
                  <a:srgbClr val="39870C"/>
                </a:solidFill>
              </a:rPr>
              <a:t>Samen zorgen we voor een </a:t>
            </a:r>
          </a:p>
          <a:p>
            <a:pPr algn="l"/>
            <a:r>
              <a:rPr lang="nl-NL" sz="2400" b="1" dirty="0">
                <a:solidFill>
                  <a:srgbClr val="39870C"/>
                </a:solidFill>
              </a:rPr>
              <a:t>digitale overheid die werkt voor iedereen.</a:t>
            </a:r>
          </a:p>
        </p:txBody>
      </p:sp>
    </p:spTree>
    <p:extLst>
      <p:ext uri="{BB962C8B-B14F-4D97-AF65-F5344CB8AC3E}">
        <p14:creationId xmlns:p14="http://schemas.microsoft.com/office/powerpoint/2010/main" val="334731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5 Missie Logiu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674289" y="1056690"/>
            <a:ext cx="10843420" cy="451459"/>
          </a:xfrm>
          <a:prstGeom prst="rect">
            <a:avLst/>
          </a:prstGeom>
          <a:noFill/>
        </p:spPr>
        <p:txBody>
          <a:bodyPr wrap="square" rtlCol="0" anchor="b" anchorCtr="0">
            <a:noAutofit/>
          </a:bodyPr>
          <a:lstStyle/>
          <a:p>
            <a:pPr algn="l"/>
            <a:r>
              <a:rPr lang="nl-NL" sz="2400" b="1" dirty="0">
                <a:solidFill>
                  <a:srgbClr val="39870C"/>
                </a:solidFill>
              </a:rPr>
              <a:t>Missie van Logius</a:t>
            </a:r>
          </a:p>
        </p:txBody>
      </p:sp>
      <p:sp>
        <p:nvSpPr>
          <p:cNvPr id="21" name="Afgeronde rechthoek 20">
            <a:extLst>
              <a:ext uri="{FF2B5EF4-FFF2-40B4-BE49-F238E27FC236}">
                <a16:creationId xmlns:a16="http://schemas.microsoft.com/office/drawing/2014/main" id="{3CF99B95-9F48-3148-AC26-EFE5C107E7BB}"/>
              </a:ext>
            </a:extLst>
          </p:cNvPr>
          <p:cNvSpPr/>
          <p:nvPr userDrawn="1"/>
        </p:nvSpPr>
        <p:spPr>
          <a:xfrm>
            <a:off x="674289" y="1853828"/>
            <a:ext cx="10843420" cy="983522"/>
          </a:xfrm>
          <a:prstGeom prst="roundRect">
            <a:avLst/>
          </a:prstGeom>
          <a:solidFill>
            <a:srgbClr val="EB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lang="nl-NL" sz="1200" b="0" kern="1200" dirty="0">
                <a:solidFill>
                  <a:schemeClr val="tx1"/>
                </a:solidFill>
                <a:effectLst/>
                <a:latin typeface="+mn-lt"/>
                <a:ea typeface="+mn-ea"/>
                <a:cs typeface="+mn-cs"/>
              </a:rPr>
              <a:t>Logius gelooft in een overheid die altijd, overal en voor iedereen beschikbaar en toegankelijk is. Daarom bieden we</a:t>
            </a:r>
          </a:p>
          <a:p>
            <a:pPr marL="0" marR="0" lvl="0" indent="0" algn="ctr" defTabSz="228554" rtl="0" eaLnBrk="1" fontAlgn="auto" latinLnBrk="0" hangingPunct="1">
              <a:lnSpc>
                <a:spcPct val="100000"/>
              </a:lnSpc>
              <a:spcBef>
                <a:spcPts val="0"/>
              </a:spcBef>
              <a:spcAft>
                <a:spcPts val="0"/>
              </a:spcAft>
              <a:buClrTx/>
              <a:buSzTx/>
              <a:buFontTx/>
              <a:buNone/>
              <a:tabLst/>
              <a:defRPr/>
            </a:pPr>
            <a:r>
              <a:rPr lang="nl-NL" sz="1200" b="0" kern="1200" dirty="0">
                <a:solidFill>
                  <a:schemeClr val="tx1"/>
                </a:solidFill>
                <a:effectLst/>
                <a:latin typeface="+mn-lt"/>
                <a:ea typeface="+mn-ea"/>
                <a:cs typeface="+mn-cs"/>
              </a:rPr>
              <a:t>Publieke organisaties producten en diensten waarmee we er samen voor zorgen dat burgers en bedrijven digitaal</a:t>
            </a:r>
          </a:p>
          <a:p>
            <a:pPr marL="0" marR="0" lvl="0" indent="0" algn="ctr" defTabSz="228554" rtl="0" eaLnBrk="1" fontAlgn="auto" latinLnBrk="0" hangingPunct="1">
              <a:lnSpc>
                <a:spcPct val="100000"/>
              </a:lnSpc>
              <a:spcBef>
                <a:spcPts val="0"/>
              </a:spcBef>
              <a:spcAft>
                <a:spcPts val="0"/>
              </a:spcAft>
              <a:buClrTx/>
              <a:buSzTx/>
              <a:buFontTx/>
              <a:buNone/>
              <a:tabLst/>
              <a:defRPr/>
            </a:pPr>
            <a:r>
              <a:rPr lang="nl-NL" sz="1200" b="0" kern="1200" dirty="0">
                <a:solidFill>
                  <a:schemeClr val="tx1"/>
                </a:solidFill>
                <a:effectLst/>
                <a:latin typeface="+mn-lt"/>
                <a:ea typeface="+mn-ea"/>
                <a:cs typeface="+mn-cs"/>
              </a:rPr>
              <a:t>zaken kunnen regelen met de overheid. Dat doen we vakkundig, betrouwbaar en in eenvoud. </a:t>
            </a:r>
          </a:p>
        </p:txBody>
      </p:sp>
      <p:grpSp>
        <p:nvGrpSpPr>
          <p:cNvPr id="22" name="Groep 21">
            <a:extLst>
              <a:ext uri="{FF2B5EF4-FFF2-40B4-BE49-F238E27FC236}">
                <a16:creationId xmlns:a16="http://schemas.microsoft.com/office/drawing/2014/main" id="{85FC5992-31CA-D841-A26F-65A4F60D56CE}"/>
              </a:ext>
            </a:extLst>
          </p:cNvPr>
          <p:cNvGrpSpPr/>
          <p:nvPr userDrawn="1"/>
        </p:nvGrpSpPr>
        <p:grpSpPr>
          <a:xfrm>
            <a:off x="753171" y="3183028"/>
            <a:ext cx="10764538" cy="2540982"/>
            <a:chOff x="1506537" y="5516650"/>
            <a:chExt cx="21531880" cy="5081964"/>
          </a:xfrm>
        </p:grpSpPr>
        <p:sp>
          <p:nvSpPr>
            <p:cNvPr id="23" name="Tekstvak 22">
              <a:extLst>
                <a:ext uri="{FF2B5EF4-FFF2-40B4-BE49-F238E27FC236}">
                  <a16:creationId xmlns:a16="http://schemas.microsoft.com/office/drawing/2014/main" id="{CB12E3FA-BEB7-AF40-A3D9-964AE9A46783}"/>
                </a:ext>
              </a:extLst>
            </p:cNvPr>
            <p:cNvSpPr txBox="1"/>
            <p:nvPr userDrawn="1"/>
          </p:nvSpPr>
          <p:spPr>
            <a:xfrm>
              <a:off x="1506537"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Toegang</a:t>
              </a:r>
              <a:endParaRPr lang="nl-NL" sz="1400" kern="1200" dirty="0">
                <a:solidFill>
                  <a:schemeClr val="tx1"/>
                </a:solidFill>
                <a:effectLst/>
                <a:latin typeface="+mn-lt"/>
                <a:ea typeface="+mn-ea"/>
                <a:cs typeface="+mn-cs"/>
              </a:endParaRPr>
            </a:p>
          </p:txBody>
        </p:sp>
        <p:sp>
          <p:nvSpPr>
            <p:cNvPr id="24" name="Tekstvak 23">
              <a:extLst>
                <a:ext uri="{FF2B5EF4-FFF2-40B4-BE49-F238E27FC236}">
                  <a16:creationId xmlns:a16="http://schemas.microsoft.com/office/drawing/2014/main" id="{CB07EF12-E302-284F-9F61-01A992055B17}"/>
                </a:ext>
              </a:extLst>
            </p:cNvPr>
            <p:cNvSpPr txBox="1"/>
            <p:nvPr userDrawn="1"/>
          </p:nvSpPr>
          <p:spPr>
            <a:xfrm>
              <a:off x="19609543" y="8790387"/>
              <a:ext cx="3428874"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Regie op stelsels en standaarden</a:t>
              </a:r>
              <a:endParaRPr lang="nl-NL" sz="1400" kern="1200" dirty="0">
                <a:solidFill>
                  <a:schemeClr val="tx1"/>
                </a:solidFill>
                <a:effectLst/>
                <a:latin typeface="+mn-lt"/>
                <a:ea typeface="+mn-ea"/>
                <a:cs typeface="+mn-cs"/>
              </a:endParaRPr>
            </a:p>
          </p:txBody>
        </p:sp>
        <p:sp>
          <p:nvSpPr>
            <p:cNvPr id="25" name="Tekstvak 24">
              <a:extLst>
                <a:ext uri="{FF2B5EF4-FFF2-40B4-BE49-F238E27FC236}">
                  <a16:creationId xmlns:a16="http://schemas.microsoft.com/office/drawing/2014/main" id="{583A5319-07F3-A34E-B751-D51D64287EB7}"/>
                </a:ext>
              </a:extLst>
            </p:cNvPr>
            <p:cNvSpPr txBox="1"/>
            <p:nvPr userDrawn="1"/>
          </p:nvSpPr>
          <p:spPr>
            <a:xfrm>
              <a:off x="15046871" y="8779950"/>
              <a:ext cx="3566622"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Infrastructuur</a:t>
              </a:r>
              <a:endParaRPr lang="nl-NL" sz="1400" kern="1200" dirty="0">
                <a:solidFill>
                  <a:schemeClr val="tx1"/>
                </a:solidFill>
                <a:effectLst/>
                <a:latin typeface="+mn-lt"/>
                <a:ea typeface="+mn-ea"/>
                <a:cs typeface="+mn-cs"/>
              </a:endParaRPr>
            </a:p>
          </p:txBody>
        </p:sp>
        <p:sp>
          <p:nvSpPr>
            <p:cNvPr id="26" name="Tekstvak 25">
              <a:extLst>
                <a:ext uri="{FF2B5EF4-FFF2-40B4-BE49-F238E27FC236}">
                  <a16:creationId xmlns:a16="http://schemas.microsoft.com/office/drawing/2014/main" id="{DB2C64B5-7948-EE40-9CFF-58B69917D164}"/>
                </a:ext>
              </a:extLst>
            </p:cNvPr>
            <p:cNvSpPr txBox="1"/>
            <p:nvPr userDrawn="1"/>
          </p:nvSpPr>
          <p:spPr>
            <a:xfrm>
              <a:off x="10505992" y="8788677"/>
              <a:ext cx="3375185" cy="1808227"/>
            </a:xfrm>
            <a:prstGeom prst="rect">
              <a:avLst/>
            </a:prstGeom>
            <a:noFill/>
          </p:spPr>
          <p:txBody>
            <a:bodyPr wrap="square" rtlCol="0">
              <a:noAutofit/>
            </a:bodyPr>
            <a:lstStyle/>
            <a:p>
              <a:pPr algn="ctr"/>
              <a:r>
                <a:rPr lang="nl-NL" sz="1400" b="1" kern="1200" dirty="0" err="1">
                  <a:solidFill>
                    <a:schemeClr val="tx1"/>
                  </a:solidFill>
                  <a:effectLst/>
                  <a:latin typeface="+mn-lt"/>
                  <a:ea typeface="+mn-ea"/>
                  <a:cs typeface="+mn-cs"/>
                </a:rPr>
                <a:t>Gegevens-uitwisseling</a:t>
              </a:r>
              <a:endParaRPr lang="nl-NL" sz="1400" kern="1200" dirty="0">
                <a:solidFill>
                  <a:schemeClr val="tx1"/>
                </a:solidFill>
                <a:effectLst/>
                <a:latin typeface="+mn-lt"/>
                <a:ea typeface="+mn-ea"/>
                <a:cs typeface="+mn-cs"/>
              </a:endParaRPr>
            </a:p>
          </p:txBody>
        </p:sp>
        <p:sp>
          <p:nvSpPr>
            <p:cNvPr id="27" name="Tekstvak 26">
              <a:extLst>
                <a:ext uri="{FF2B5EF4-FFF2-40B4-BE49-F238E27FC236}">
                  <a16:creationId xmlns:a16="http://schemas.microsoft.com/office/drawing/2014/main" id="{4DA06A8A-5E14-974C-8069-09E564FEB206}"/>
                </a:ext>
              </a:extLst>
            </p:cNvPr>
            <p:cNvSpPr txBox="1"/>
            <p:nvPr userDrawn="1"/>
          </p:nvSpPr>
          <p:spPr>
            <a:xfrm>
              <a:off x="6143132" y="8779950"/>
              <a:ext cx="2827719" cy="1808227"/>
            </a:xfrm>
            <a:prstGeom prst="rect">
              <a:avLst/>
            </a:prstGeom>
            <a:noFill/>
          </p:spPr>
          <p:txBody>
            <a:bodyPr wrap="square" rtlCol="0">
              <a:noAutofit/>
            </a:bodyPr>
            <a:lstStyle/>
            <a:p>
              <a:pPr algn="ctr"/>
              <a:r>
                <a:rPr lang="nl-NL" sz="1400" b="1" kern="1200" dirty="0">
                  <a:solidFill>
                    <a:schemeClr val="tx1"/>
                  </a:solidFill>
                  <a:effectLst/>
                  <a:latin typeface="+mn-lt"/>
                  <a:ea typeface="+mn-ea"/>
                  <a:cs typeface="+mn-cs"/>
                </a:rPr>
                <a:t>Interactie</a:t>
              </a:r>
              <a:endParaRPr lang="nl-NL" sz="1400" kern="1200" dirty="0">
                <a:solidFill>
                  <a:schemeClr val="tx1"/>
                </a:solidFill>
                <a:effectLst/>
                <a:latin typeface="+mn-lt"/>
                <a:ea typeface="+mn-ea"/>
                <a:cs typeface="+mn-cs"/>
              </a:endParaRPr>
            </a:p>
          </p:txBody>
        </p:sp>
        <p:pic>
          <p:nvPicPr>
            <p:cNvPr id="28" name="Afbeelding 27">
              <a:extLst>
                <a:ext uri="{FF2B5EF4-FFF2-40B4-BE49-F238E27FC236}">
                  <a16:creationId xmlns:a16="http://schemas.microsoft.com/office/drawing/2014/main" id="{ED408CFB-9942-C14F-B152-CECF291EA34C}"/>
                </a:ext>
              </a:extLst>
            </p:cNvPr>
            <p:cNvPicPr>
              <a:picLocks noChangeAspect="1"/>
            </p:cNvPicPr>
            <p:nvPr userDrawn="1"/>
          </p:nvPicPr>
          <p:blipFill>
            <a:blip r:embed="rId4"/>
            <a:stretch>
              <a:fillRect/>
            </a:stretch>
          </p:blipFill>
          <p:spPr>
            <a:xfrm>
              <a:off x="1506537" y="5516650"/>
              <a:ext cx="21374100" cy="2806700"/>
            </a:xfrm>
            <a:prstGeom prst="rect">
              <a:avLst/>
            </a:prstGeom>
          </p:spPr>
        </p:pic>
      </p:grpSp>
    </p:spTree>
    <p:extLst>
      <p:ext uri="{BB962C8B-B14F-4D97-AF65-F5344CB8AC3E}">
        <p14:creationId xmlns:p14="http://schemas.microsoft.com/office/powerpoint/2010/main" val="2063039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6 Missie Logius en kernwaarden">
    <p:spTree>
      <p:nvGrpSpPr>
        <p:cNvPr id="1" name=""/>
        <p:cNvGrpSpPr/>
        <p:nvPr/>
      </p:nvGrpSpPr>
      <p:grpSpPr>
        <a:xfrm>
          <a:off x="0" y="0"/>
          <a:ext cx="0" cy="0"/>
          <a:chOff x="0" y="0"/>
          <a:chExt cx="0" cy="0"/>
        </a:xfrm>
      </p:grpSpPr>
      <p:pic>
        <p:nvPicPr>
          <p:cNvPr id="54" name="Afbeelding 53" descr="Afbeelding met tekst&#10;&#10;Automatisch gegenereerde beschrijving">
            <a:extLst>
              <a:ext uri="{FF2B5EF4-FFF2-40B4-BE49-F238E27FC236}">
                <a16:creationId xmlns:a16="http://schemas.microsoft.com/office/drawing/2014/main" id="{69927C9B-06B7-BB40-A5DE-06942AE471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463438" cy="6477000"/>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46" name="Straight Connector 11">
            <a:extLst>
              <a:ext uri="{FF2B5EF4-FFF2-40B4-BE49-F238E27FC236}">
                <a16:creationId xmlns:a16="http://schemas.microsoft.com/office/drawing/2014/main" id="{8B883E43-0EEB-A74B-9E92-E5164F2EF47E}"/>
              </a:ext>
            </a:extLst>
          </p:cNvPr>
          <p:cNvCxnSpPr>
            <a:cxnSpLocks/>
          </p:cNvCxnSpPr>
          <p:nvPr userDrawn="1"/>
        </p:nvCxnSpPr>
        <p:spPr>
          <a:xfrm>
            <a:off x="675547" y="2017249"/>
            <a:ext cx="4594267" cy="0"/>
          </a:xfrm>
          <a:prstGeom prst="line">
            <a:avLst/>
          </a:prstGeom>
          <a:ln w="38100">
            <a:solidFill>
              <a:srgbClr val="39870C"/>
            </a:solidFill>
          </a:ln>
        </p:spPr>
        <p:style>
          <a:lnRef idx="1">
            <a:schemeClr val="accent1"/>
          </a:lnRef>
          <a:fillRef idx="0">
            <a:schemeClr val="accent1"/>
          </a:fillRef>
          <a:effectRef idx="0">
            <a:schemeClr val="accent1"/>
          </a:effectRef>
          <a:fontRef idx="minor">
            <a:schemeClr val="tx1"/>
          </a:fontRef>
        </p:style>
      </p:cxnSp>
      <p:sp>
        <p:nvSpPr>
          <p:cNvPr id="47" name="Tekstvak 46">
            <a:extLst>
              <a:ext uri="{FF2B5EF4-FFF2-40B4-BE49-F238E27FC236}">
                <a16:creationId xmlns:a16="http://schemas.microsoft.com/office/drawing/2014/main" id="{AC1089E8-7FEB-C944-A0B8-A8F578372B39}"/>
              </a:ext>
            </a:extLst>
          </p:cNvPr>
          <p:cNvSpPr txBox="1"/>
          <p:nvPr userDrawn="1"/>
        </p:nvSpPr>
        <p:spPr>
          <a:xfrm>
            <a:off x="680791" y="1425582"/>
            <a:ext cx="4589023" cy="451459"/>
          </a:xfrm>
          <a:prstGeom prst="rect">
            <a:avLst/>
          </a:prstGeom>
          <a:noFill/>
        </p:spPr>
        <p:txBody>
          <a:bodyPr wrap="square" rtlCol="0" anchor="b" anchorCtr="0">
            <a:noAutofit/>
          </a:bodyPr>
          <a:lstStyle/>
          <a:p>
            <a:pPr algn="l"/>
            <a:r>
              <a:rPr lang="nl-NL" sz="2400" b="1" dirty="0">
                <a:solidFill>
                  <a:srgbClr val="39870C"/>
                </a:solidFill>
              </a:rPr>
              <a:t>Missie Logius</a:t>
            </a:r>
          </a:p>
        </p:txBody>
      </p:sp>
      <p:sp>
        <p:nvSpPr>
          <p:cNvPr id="48" name="Tekstvak 47">
            <a:extLst>
              <a:ext uri="{FF2B5EF4-FFF2-40B4-BE49-F238E27FC236}">
                <a16:creationId xmlns:a16="http://schemas.microsoft.com/office/drawing/2014/main" id="{C5D8E953-FDC7-9C47-A682-7BB2D7AF7A86}"/>
              </a:ext>
            </a:extLst>
          </p:cNvPr>
          <p:cNvSpPr txBox="1"/>
          <p:nvPr userDrawn="1"/>
        </p:nvSpPr>
        <p:spPr>
          <a:xfrm>
            <a:off x="674290" y="2232425"/>
            <a:ext cx="4595524" cy="2956244"/>
          </a:xfrm>
          <a:prstGeom prst="rect">
            <a:avLst/>
          </a:prstGeom>
          <a:noFill/>
        </p:spPr>
        <p:txBody>
          <a:bodyPr wrap="square" rtlCol="0">
            <a:noAutofit/>
          </a:bodyPr>
          <a:lstStyle/>
          <a:p>
            <a:pPr algn="l"/>
            <a:r>
              <a:rPr lang="nl-NL" sz="1600" b="0" i="0" u="none" strike="noStrike" kern="1200" dirty="0">
                <a:solidFill>
                  <a:schemeClr val="tx1"/>
                </a:solidFill>
                <a:effectLst/>
                <a:latin typeface="+mn-lt"/>
                <a:ea typeface="+mn-ea"/>
                <a:cs typeface="+mn-cs"/>
              </a:rPr>
              <a:t>Logius gelooft in een overheid die altijd, overal en voor iedereen beschikbaar en toegankelijk is.</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Dat doen we betrouwbaar, vakkundig </a:t>
            </a:r>
          </a:p>
          <a:p>
            <a:pPr algn="l"/>
            <a:r>
              <a:rPr lang="nl-NL" sz="1600" b="0" i="0" u="none" strike="noStrike" kern="1200" dirty="0">
                <a:solidFill>
                  <a:schemeClr val="tx1"/>
                </a:solidFill>
                <a:effectLst/>
                <a:latin typeface="+mn-lt"/>
                <a:ea typeface="+mn-ea"/>
                <a:cs typeface="+mn-cs"/>
              </a:rPr>
              <a:t>en in eenvoud.</a:t>
            </a:r>
            <a:endParaRPr lang="nl-NL" sz="1600" dirty="0"/>
          </a:p>
        </p:txBody>
      </p:sp>
      <p:sp>
        <p:nvSpPr>
          <p:cNvPr id="49" name="Tekstvak 48">
            <a:extLst>
              <a:ext uri="{FF2B5EF4-FFF2-40B4-BE49-F238E27FC236}">
                <a16:creationId xmlns:a16="http://schemas.microsoft.com/office/drawing/2014/main" id="{A1A3BD5F-40EB-1F42-9BE9-EEA10317D70A}"/>
              </a:ext>
            </a:extLst>
          </p:cNvPr>
          <p:cNvSpPr txBox="1"/>
          <p:nvPr userDrawn="1"/>
        </p:nvSpPr>
        <p:spPr>
          <a:xfrm>
            <a:off x="7191888" y="2601055"/>
            <a:ext cx="2780145" cy="635685"/>
          </a:xfrm>
          <a:prstGeom prst="rect">
            <a:avLst/>
          </a:prstGeom>
          <a:noFill/>
        </p:spPr>
        <p:txBody>
          <a:bodyPr wrap="square" rtlCol="0" anchor="ctr">
            <a:noAutofit/>
          </a:bodyPr>
          <a:lstStyle/>
          <a:p>
            <a:pPr algn="l"/>
            <a:r>
              <a:rPr lang="nl-NL" sz="1600" b="1" kern="1200" dirty="0">
                <a:solidFill>
                  <a:srgbClr val="39870C"/>
                </a:solidFill>
                <a:effectLst/>
                <a:latin typeface="+mn-lt"/>
                <a:ea typeface="+mn-ea"/>
                <a:cs typeface="+mn-cs"/>
              </a:rPr>
              <a:t>In eenvoud</a:t>
            </a:r>
            <a:endParaRPr lang="nl-NL" sz="1600" kern="1200" dirty="0">
              <a:solidFill>
                <a:srgbClr val="39870C"/>
              </a:solidFill>
              <a:effectLst/>
              <a:latin typeface="+mn-lt"/>
              <a:ea typeface="+mn-ea"/>
              <a:cs typeface="+mn-cs"/>
            </a:endParaRPr>
          </a:p>
        </p:txBody>
      </p:sp>
      <p:sp>
        <p:nvSpPr>
          <p:cNvPr id="50" name="Tekstvak 49">
            <a:extLst>
              <a:ext uri="{FF2B5EF4-FFF2-40B4-BE49-F238E27FC236}">
                <a16:creationId xmlns:a16="http://schemas.microsoft.com/office/drawing/2014/main" id="{A5BC0D37-1CD2-F04E-B9A6-D9E0C58DF419}"/>
              </a:ext>
            </a:extLst>
          </p:cNvPr>
          <p:cNvSpPr txBox="1"/>
          <p:nvPr userDrawn="1"/>
        </p:nvSpPr>
        <p:spPr>
          <a:xfrm>
            <a:off x="7191888" y="3608561"/>
            <a:ext cx="2780145" cy="635685"/>
          </a:xfrm>
          <a:prstGeom prst="rect">
            <a:avLst/>
          </a:prstGeom>
          <a:noFill/>
        </p:spPr>
        <p:txBody>
          <a:bodyPr wrap="square" rtlCol="0" anchor="ctr">
            <a:noAutofit/>
          </a:bodyPr>
          <a:lstStyle/>
          <a:p>
            <a:pPr algn="l"/>
            <a:r>
              <a:rPr lang="nl-NL" sz="1600" b="1" kern="1200" dirty="0">
                <a:solidFill>
                  <a:srgbClr val="39870C"/>
                </a:solidFill>
                <a:effectLst/>
                <a:latin typeface="+mn-lt"/>
                <a:ea typeface="+mn-ea"/>
                <a:cs typeface="+mn-cs"/>
              </a:rPr>
              <a:t>Betrouwbaar</a:t>
            </a:r>
            <a:endParaRPr lang="nl-NL" sz="1600" kern="1200" dirty="0">
              <a:solidFill>
                <a:srgbClr val="39870C"/>
              </a:solidFill>
              <a:effectLst/>
              <a:latin typeface="+mn-lt"/>
              <a:ea typeface="+mn-ea"/>
              <a:cs typeface="+mn-cs"/>
            </a:endParaRPr>
          </a:p>
        </p:txBody>
      </p:sp>
      <p:sp>
        <p:nvSpPr>
          <p:cNvPr id="51" name="Tekstvak 50">
            <a:extLst>
              <a:ext uri="{FF2B5EF4-FFF2-40B4-BE49-F238E27FC236}">
                <a16:creationId xmlns:a16="http://schemas.microsoft.com/office/drawing/2014/main" id="{C921AE7F-471D-024C-814F-1376CCC74010}"/>
              </a:ext>
            </a:extLst>
          </p:cNvPr>
          <p:cNvSpPr txBox="1"/>
          <p:nvPr userDrawn="1"/>
        </p:nvSpPr>
        <p:spPr>
          <a:xfrm>
            <a:off x="7191888" y="4606285"/>
            <a:ext cx="2780145" cy="635685"/>
          </a:xfrm>
          <a:prstGeom prst="rect">
            <a:avLst/>
          </a:prstGeom>
          <a:noFill/>
        </p:spPr>
        <p:txBody>
          <a:bodyPr wrap="square" rtlCol="0" anchor="ctr">
            <a:noAutofit/>
          </a:bodyPr>
          <a:lstStyle/>
          <a:p>
            <a:pPr algn="l"/>
            <a:r>
              <a:rPr lang="nl-NL" sz="1600" b="1" kern="1200" dirty="0">
                <a:solidFill>
                  <a:srgbClr val="39870C"/>
                </a:solidFill>
                <a:effectLst/>
                <a:latin typeface="+mn-lt"/>
                <a:ea typeface="+mn-ea"/>
                <a:cs typeface="+mn-cs"/>
              </a:rPr>
              <a:t>Vakkundig</a:t>
            </a:r>
            <a:endParaRPr lang="nl-NL" sz="1600" kern="1200" dirty="0">
              <a:solidFill>
                <a:srgbClr val="39870C"/>
              </a:solidFill>
              <a:effectLst/>
              <a:latin typeface="+mn-lt"/>
              <a:ea typeface="+mn-ea"/>
              <a:cs typeface="+mn-cs"/>
            </a:endParaRPr>
          </a:p>
        </p:txBody>
      </p:sp>
      <p:pic>
        <p:nvPicPr>
          <p:cNvPr id="52" name="Afbeelding 51">
            <a:extLst>
              <a:ext uri="{FF2B5EF4-FFF2-40B4-BE49-F238E27FC236}">
                <a16:creationId xmlns:a16="http://schemas.microsoft.com/office/drawing/2014/main" id="{D4E32D6A-0759-CF45-902E-74D38F33882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71010" y="2309539"/>
            <a:ext cx="2423096" cy="3802337"/>
          </a:xfrm>
          <a:prstGeom prst="rect">
            <a:avLst/>
          </a:prstGeom>
        </p:spPr>
      </p:pic>
    </p:spTree>
    <p:extLst>
      <p:ext uri="{BB962C8B-B14F-4D97-AF65-F5344CB8AC3E}">
        <p14:creationId xmlns:p14="http://schemas.microsoft.com/office/powerpoint/2010/main" val="32544355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7 (Missie)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6" name="Tekstvak 42">
            <a:extLst>
              <a:ext uri="{FF2B5EF4-FFF2-40B4-BE49-F238E27FC236}">
                <a16:creationId xmlns:a16="http://schemas.microsoft.com/office/drawing/2014/main" id="{8A9285C1-F543-4146-A709-25BCAD8A48CC}"/>
              </a:ext>
            </a:extLst>
          </p:cNvPr>
          <p:cNvSpPr txBox="1"/>
          <p:nvPr userDrawn="1"/>
        </p:nvSpPr>
        <p:spPr>
          <a:xfrm>
            <a:off x="2615186" y="2017643"/>
            <a:ext cx="6961628" cy="1997713"/>
          </a:xfrm>
          <a:prstGeom prst="rect">
            <a:avLst/>
          </a:prstGeom>
          <a:noFill/>
        </p:spPr>
        <p:txBody>
          <a:bodyPr wrap="square" rtlCol="0" anchor="ctr">
            <a:noAutofit/>
          </a:bodyPr>
          <a:lstStyle/>
          <a:p>
            <a:pPr algn="ctr"/>
            <a:r>
              <a:rPr lang="nl-NL" sz="1600" b="0" i="0" u="none" strike="noStrike" kern="1200" dirty="0">
                <a:solidFill>
                  <a:schemeClr val="bg1"/>
                </a:solidFill>
                <a:effectLst/>
                <a:latin typeface="+mn-lt"/>
                <a:ea typeface="+mn-ea"/>
                <a:cs typeface="+mn-cs"/>
              </a:rPr>
              <a:t>Logius gelooft in een overheid</a:t>
            </a:r>
          </a:p>
          <a:p>
            <a:pPr algn="ctr"/>
            <a:r>
              <a:rPr lang="nl-NL" sz="1600" b="0" i="0" u="none" strike="noStrike" kern="1200" dirty="0">
                <a:solidFill>
                  <a:schemeClr val="bg1"/>
                </a:solidFill>
                <a:effectLst/>
                <a:latin typeface="+mn-lt"/>
                <a:ea typeface="+mn-ea"/>
                <a:cs typeface="+mn-cs"/>
              </a:rPr>
              <a:t>die altijd, overal en voor iedereen beschikbaar en toegankelijk is.</a:t>
            </a:r>
          </a:p>
          <a:p>
            <a:pPr algn="ctr"/>
            <a:endParaRPr lang="nl-NL" sz="1600" b="0" i="0" u="none" strike="noStrike" kern="1200" dirty="0">
              <a:solidFill>
                <a:schemeClr val="bg1"/>
              </a:solidFill>
              <a:effectLst/>
              <a:latin typeface="+mn-lt"/>
              <a:ea typeface="+mn-ea"/>
              <a:cs typeface="+mn-cs"/>
            </a:endParaRPr>
          </a:p>
          <a:p>
            <a:pPr algn="ctr"/>
            <a:r>
              <a:rPr lang="nl-NL" sz="1600" b="0" i="0" u="none" strike="noStrike" kern="1200" dirty="0">
                <a:solidFill>
                  <a:schemeClr val="bg1"/>
                </a:solidFill>
                <a:effectLst/>
                <a:latin typeface="+mn-lt"/>
                <a:ea typeface="+mn-ea"/>
                <a:cs typeface="+mn-cs"/>
              </a:rPr>
              <a:t>Daarom bieden we publieke organisaties producten en diensten waarmee we er samen voor zorgen dat burgers en bedrijven digitaal zaken kunnen regelen met de overheid. </a:t>
            </a:r>
          </a:p>
          <a:p>
            <a:pPr algn="ctr"/>
            <a:endParaRPr lang="nl-NL" sz="1600" b="0" i="0" u="none" strike="noStrike" kern="1200" dirty="0">
              <a:solidFill>
                <a:schemeClr val="bg1"/>
              </a:solidFill>
              <a:effectLst/>
              <a:latin typeface="+mn-lt"/>
              <a:ea typeface="+mn-ea"/>
              <a:cs typeface="+mn-cs"/>
            </a:endParaRPr>
          </a:p>
          <a:p>
            <a:pPr algn="ctr"/>
            <a:r>
              <a:rPr lang="nl-NL" sz="1600" b="0" i="0" u="none" strike="noStrike" kern="1200" dirty="0">
                <a:solidFill>
                  <a:schemeClr val="bg1"/>
                </a:solidFill>
                <a:effectLst/>
                <a:latin typeface="+mn-lt"/>
                <a:ea typeface="+mn-ea"/>
                <a:cs typeface="+mn-cs"/>
              </a:rPr>
              <a:t>Dat doen we betrouwbaar, vakkundig en in eenvoud.</a:t>
            </a:r>
            <a:endParaRPr lang="nl-NL" sz="1600" dirty="0">
              <a:solidFill>
                <a:schemeClr val="bg1"/>
              </a:solidFill>
            </a:endParaRPr>
          </a:p>
        </p:txBody>
      </p:sp>
    </p:spTree>
    <p:extLst>
      <p:ext uri="{BB962C8B-B14F-4D97-AF65-F5344CB8AC3E}">
        <p14:creationId xmlns:p14="http://schemas.microsoft.com/office/powerpoint/2010/main" val="4067304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 Missie Logius met illustrati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kstvak 17">
            <a:extLst>
              <a:ext uri="{FF2B5EF4-FFF2-40B4-BE49-F238E27FC236}">
                <a16:creationId xmlns:a16="http://schemas.microsoft.com/office/drawing/2014/main" id="{4FE154AE-9169-B644-B559-601C2BB32DFF}"/>
              </a:ext>
            </a:extLst>
          </p:cNvPr>
          <p:cNvSpPr txBox="1"/>
          <p:nvPr userDrawn="1"/>
        </p:nvSpPr>
        <p:spPr>
          <a:xfrm>
            <a:off x="674289" y="1056690"/>
            <a:ext cx="10843420" cy="451459"/>
          </a:xfrm>
          <a:prstGeom prst="rect">
            <a:avLst/>
          </a:prstGeom>
          <a:noFill/>
        </p:spPr>
        <p:txBody>
          <a:bodyPr wrap="square" rtlCol="0" anchor="b" anchorCtr="0">
            <a:noAutofit/>
          </a:bodyPr>
          <a:lstStyle/>
          <a:p>
            <a:pPr algn="l"/>
            <a:r>
              <a:rPr lang="nl-NL" sz="2400" b="1" dirty="0">
                <a:solidFill>
                  <a:srgbClr val="39870C"/>
                </a:solidFill>
              </a:rPr>
              <a:t>De missie van Logius</a:t>
            </a:r>
          </a:p>
        </p:txBody>
      </p:sp>
      <p:sp>
        <p:nvSpPr>
          <p:cNvPr id="43" name="Tekstvak 42">
            <a:extLst>
              <a:ext uri="{FF2B5EF4-FFF2-40B4-BE49-F238E27FC236}">
                <a16:creationId xmlns:a16="http://schemas.microsoft.com/office/drawing/2014/main" id="{54F08398-8449-0441-B57F-11DCB6022664}"/>
              </a:ext>
            </a:extLst>
          </p:cNvPr>
          <p:cNvSpPr txBox="1"/>
          <p:nvPr userDrawn="1"/>
        </p:nvSpPr>
        <p:spPr>
          <a:xfrm>
            <a:off x="674290" y="1863000"/>
            <a:ext cx="3833115" cy="3851947"/>
          </a:xfrm>
          <a:prstGeom prst="rect">
            <a:avLst/>
          </a:prstGeom>
          <a:noFill/>
        </p:spPr>
        <p:txBody>
          <a:bodyPr wrap="square" rtlCol="0" anchor="ctr">
            <a:noAutofit/>
          </a:bodyPr>
          <a:lstStyle/>
          <a:p>
            <a:pPr algn="l"/>
            <a:r>
              <a:rPr lang="nl-NL" sz="1600" b="0" i="0" u="none" strike="noStrike" kern="1200" dirty="0">
                <a:solidFill>
                  <a:schemeClr val="tx1"/>
                </a:solidFill>
                <a:effectLst/>
                <a:latin typeface="+mn-lt"/>
                <a:ea typeface="+mn-ea"/>
                <a:cs typeface="+mn-cs"/>
              </a:rPr>
              <a:t>Logius gelooft in een overheid</a:t>
            </a:r>
          </a:p>
          <a:p>
            <a:pPr algn="l"/>
            <a:r>
              <a:rPr lang="nl-NL" sz="1600" b="0" i="0" u="none" strike="noStrike" kern="1200" dirty="0">
                <a:solidFill>
                  <a:schemeClr val="tx1"/>
                </a:solidFill>
                <a:effectLst/>
                <a:latin typeface="+mn-lt"/>
                <a:ea typeface="+mn-ea"/>
                <a:cs typeface="+mn-cs"/>
              </a:rPr>
              <a:t>die altijd, overal en voor iedereen beschikbaar en toegankelijk is.</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Daarom bieden we publieke organisaties producten en diensten waarmee we er samen voor zorgen dat burgers en bedrijven digitaal zaken kunnen regelen met de overheid. </a:t>
            </a:r>
          </a:p>
          <a:p>
            <a:pPr algn="l"/>
            <a:endParaRPr lang="nl-NL" sz="1600" b="0" i="0" u="none" strike="noStrike" kern="1200" dirty="0">
              <a:solidFill>
                <a:schemeClr val="tx1"/>
              </a:solidFill>
              <a:effectLst/>
              <a:latin typeface="+mn-lt"/>
              <a:ea typeface="+mn-ea"/>
              <a:cs typeface="+mn-cs"/>
            </a:endParaRPr>
          </a:p>
          <a:p>
            <a:pPr algn="l"/>
            <a:r>
              <a:rPr lang="nl-NL" sz="1600" b="0" i="0" u="none" strike="noStrike" kern="1200" dirty="0">
                <a:solidFill>
                  <a:schemeClr val="tx1"/>
                </a:solidFill>
                <a:effectLst/>
                <a:latin typeface="+mn-lt"/>
                <a:ea typeface="+mn-ea"/>
                <a:cs typeface="+mn-cs"/>
              </a:rPr>
              <a:t>Dat doen we betrouwbaar, vakkundig en in eenvoud.</a:t>
            </a:r>
            <a:endParaRPr lang="nl-NL" sz="1600" dirty="0">
              <a:solidFill>
                <a:schemeClr val="tx1"/>
              </a:solidFill>
            </a:endParaRPr>
          </a:p>
        </p:txBody>
      </p:sp>
      <p:pic>
        <p:nvPicPr>
          <p:cNvPr id="3" name="Afbeelding 2" descr="Afbeelding met tekst&#10;&#10;Automatisch gegenereerde beschrijving">
            <a:extLst>
              <a:ext uri="{FF2B5EF4-FFF2-40B4-BE49-F238E27FC236}">
                <a16:creationId xmlns:a16="http://schemas.microsoft.com/office/drawing/2014/main" id="{6D29154E-0585-2947-AF34-73A73B19A42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17119" y="2007373"/>
            <a:ext cx="6976523" cy="3777143"/>
          </a:xfrm>
          <a:prstGeom prst="rect">
            <a:avLst/>
          </a:prstGeom>
        </p:spPr>
      </p:pic>
    </p:spTree>
    <p:extLst>
      <p:ext uri="{BB962C8B-B14F-4D97-AF65-F5344CB8AC3E}">
        <p14:creationId xmlns:p14="http://schemas.microsoft.com/office/powerpoint/2010/main" val="567710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9 (Centrale Boodschap) - Algemeen Tussenblad met tekst">
    <p:bg>
      <p:bgPr>
        <a:solidFill>
          <a:schemeClr val="accent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7" name="Tekstvak 42">
            <a:extLst>
              <a:ext uri="{FF2B5EF4-FFF2-40B4-BE49-F238E27FC236}">
                <a16:creationId xmlns:a16="http://schemas.microsoft.com/office/drawing/2014/main" id="{91E5C927-1049-A140-86D5-817192C12723}"/>
              </a:ext>
            </a:extLst>
          </p:cNvPr>
          <p:cNvSpPr txBox="1"/>
          <p:nvPr userDrawn="1"/>
        </p:nvSpPr>
        <p:spPr>
          <a:xfrm>
            <a:off x="2615186" y="2017643"/>
            <a:ext cx="6961628" cy="1997713"/>
          </a:xfrm>
          <a:prstGeom prst="rect">
            <a:avLst/>
          </a:prstGeom>
          <a:noFill/>
        </p:spPr>
        <p:txBody>
          <a:bodyPr wrap="square" rtlCol="0" anchor="ctr">
            <a:noAutofit/>
          </a:bodyPr>
          <a:lstStyle/>
          <a:p>
            <a:pPr algn="ctr"/>
            <a:r>
              <a:rPr lang="nl-NL" sz="1600" b="0" i="0" u="none" strike="noStrike" kern="1200" dirty="0">
                <a:solidFill>
                  <a:schemeClr val="bg1"/>
                </a:solidFill>
                <a:effectLst/>
                <a:latin typeface="+mn-lt"/>
                <a:ea typeface="+mn-ea"/>
                <a:cs typeface="+mn-cs"/>
              </a:rPr>
              <a:t>Samen zorgen we voor een digitale overheid </a:t>
            </a:r>
          </a:p>
          <a:p>
            <a:pPr algn="ctr"/>
            <a:r>
              <a:rPr lang="nl-NL" sz="1600" b="0" i="0" u="none" strike="noStrike" kern="1200" dirty="0">
                <a:solidFill>
                  <a:schemeClr val="bg1"/>
                </a:solidFill>
                <a:effectLst/>
                <a:latin typeface="+mn-lt"/>
                <a:ea typeface="+mn-ea"/>
                <a:cs typeface="+mn-cs"/>
              </a:rPr>
              <a:t>die werkt voor iedereen. </a:t>
            </a:r>
            <a:endParaRPr lang="nl-NL" sz="1600" dirty="0">
              <a:solidFill>
                <a:schemeClr val="bg1"/>
              </a:solidFill>
            </a:endParaRPr>
          </a:p>
        </p:txBody>
      </p:sp>
    </p:spTree>
    <p:extLst>
      <p:ext uri="{BB962C8B-B14F-4D97-AF65-F5344CB8AC3E}">
        <p14:creationId xmlns:p14="http://schemas.microsoft.com/office/powerpoint/2010/main" val="3494224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0 - Algemeen; dienstverlening Logi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9A9-79A0-9D4C-B941-33558DACCCC2}"/>
              </a:ext>
            </a:extLst>
          </p:cNvPr>
          <p:cNvSpPr>
            <a:spLocks noGrp="1"/>
          </p:cNvSpPr>
          <p:nvPr>
            <p:ph type="title" hasCustomPrompt="1"/>
          </p:nvPr>
        </p:nvSpPr>
        <p:spPr/>
        <p:txBody>
          <a:bodyPr/>
          <a:lstStyle>
            <a:lvl1pPr defTabSz="457017">
              <a:defRPr/>
            </a:lvl1pPr>
          </a:lstStyle>
          <a:p>
            <a:pPr defTabSz="914217"/>
            <a:r>
              <a:rPr lang="nl-NL" sz="2400" dirty="0">
                <a:solidFill>
                  <a:srgbClr val="39870C"/>
                </a:solidFill>
                <a:latin typeface="+mj-lt"/>
              </a:rPr>
              <a:t>Dienstverlening Logius</a:t>
            </a:r>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p:txBody>
          <a:bodyPr/>
          <a:lstStyle/>
          <a:p>
            <a:r>
              <a:rPr lang="nl-NL"/>
              <a:t>26 augustus 2021</a:t>
            </a:r>
            <a:endParaRPr lang="nl-NL" dirty="0"/>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p:txBody>
          <a:bodyPr/>
          <a:lstStyle/>
          <a:p>
            <a:fld id="{58A012CB-14D3-4B29-B9BE-EBD198EAE235}" type="slidenum">
              <a:rPr lang="nl-NL" smtClean="0"/>
              <a:pPr/>
              <a:t>‹nr.›</a:t>
            </a:fld>
            <a:endParaRPr lang="nl-NL" dirty="0"/>
          </a:p>
        </p:txBody>
      </p:sp>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a:extLst>
              <a:ext uri="{FF2B5EF4-FFF2-40B4-BE49-F238E27FC236}">
                <a16:creationId xmlns:a16="http://schemas.microsoft.com/office/drawing/2014/main" id="{A4D831F8-A8CC-8E43-9B10-7F12E78E316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494" y="3303589"/>
            <a:ext cx="685711" cy="685800"/>
          </a:xfrm>
          <a:prstGeom prst="rect">
            <a:avLst/>
          </a:prstGeom>
        </p:spPr>
      </p:pic>
      <p:sp>
        <p:nvSpPr>
          <p:cNvPr id="31" name="Rounded Rectangle 30">
            <a:extLst>
              <a:ext uri="{FF2B5EF4-FFF2-40B4-BE49-F238E27FC236}">
                <a16:creationId xmlns:a16="http://schemas.microsoft.com/office/drawing/2014/main" id="{47EBDE1F-B74B-B741-91FF-63150E78962D}"/>
              </a:ext>
            </a:extLst>
          </p:cNvPr>
          <p:cNvSpPr/>
          <p:nvPr userDrawn="1"/>
        </p:nvSpPr>
        <p:spPr>
          <a:xfrm>
            <a:off x="2345761" y="2169034"/>
            <a:ext cx="1590054" cy="3963410"/>
          </a:xfrm>
          <a:prstGeom prst="roundRect">
            <a:avLst/>
          </a:prstGeom>
          <a:solidFill>
            <a:srgbClr val="E17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2" name="Tekstvak 42">
            <a:extLst>
              <a:ext uri="{FF2B5EF4-FFF2-40B4-BE49-F238E27FC236}">
                <a16:creationId xmlns:a16="http://schemas.microsoft.com/office/drawing/2014/main" id="{0997CBD2-35B4-AA45-BB1F-F1D6A19EBDF1}"/>
              </a:ext>
            </a:extLst>
          </p:cNvPr>
          <p:cNvSpPr txBox="1"/>
          <p:nvPr userDrawn="1"/>
        </p:nvSpPr>
        <p:spPr>
          <a:xfrm>
            <a:off x="2159620" y="2556396"/>
            <a:ext cx="1969685" cy="436138"/>
          </a:xfrm>
          <a:prstGeom prst="rect">
            <a:avLst/>
          </a:prstGeom>
          <a:noFill/>
        </p:spPr>
        <p:txBody>
          <a:bodyPr wrap="square" rtlCol="0" anchor="ctr">
            <a:noAutofit/>
          </a:bodyPr>
          <a:lstStyle/>
          <a:p>
            <a:pPr algn="ctr"/>
            <a:r>
              <a:rPr lang="nl-NL" sz="1000" b="1" i="0" u="none" strike="noStrike" kern="1200" dirty="0">
                <a:solidFill>
                  <a:schemeClr val="tx1"/>
                </a:solidFill>
                <a:effectLst/>
                <a:latin typeface="+mn-lt"/>
                <a:ea typeface="+mn-ea"/>
                <a:cs typeface="+mn-cs"/>
              </a:rPr>
              <a:t>Toegang</a:t>
            </a:r>
            <a:endParaRPr lang="nl-NL" sz="1000" b="1" dirty="0">
              <a:solidFill>
                <a:schemeClr val="tx1"/>
              </a:solidFill>
            </a:endParaRPr>
          </a:p>
        </p:txBody>
      </p:sp>
      <p:sp>
        <p:nvSpPr>
          <p:cNvPr id="32" name="Rounded Rectangle 31">
            <a:extLst>
              <a:ext uri="{FF2B5EF4-FFF2-40B4-BE49-F238E27FC236}">
                <a16:creationId xmlns:a16="http://schemas.microsoft.com/office/drawing/2014/main" id="{CDD1CE02-39B1-5547-B177-3E4EC464373E}"/>
              </a:ext>
            </a:extLst>
          </p:cNvPr>
          <p:cNvSpPr/>
          <p:nvPr userDrawn="1"/>
        </p:nvSpPr>
        <p:spPr>
          <a:xfrm>
            <a:off x="4094820" y="2169034"/>
            <a:ext cx="1590054" cy="3963410"/>
          </a:xfrm>
          <a:prstGeom prst="roundRect">
            <a:avLst/>
          </a:prstGeom>
          <a:solidFill>
            <a:srgbClr val="8FCA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3" name="Tekstvak 42">
            <a:extLst>
              <a:ext uri="{FF2B5EF4-FFF2-40B4-BE49-F238E27FC236}">
                <a16:creationId xmlns:a16="http://schemas.microsoft.com/office/drawing/2014/main" id="{E76D7B3E-2325-8C4D-BE37-9B811335BE87}"/>
              </a:ext>
            </a:extLst>
          </p:cNvPr>
          <p:cNvSpPr txBox="1"/>
          <p:nvPr userDrawn="1"/>
        </p:nvSpPr>
        <p:spPr>
          <a:xfrm>
            <a:off x="3849052" y="2556396"/>
            <a:ext cx="1969685" cy="436138"/>
          </a:xfrm>
          <a:prstGeom prst="rect">
            <a:avLst/>
          </a:prstGeom>
          <a:noFill/>
        </p:spPr>
        <p:txBody>
          <a:bodyPr wrap="square" rtlCol="0" anchor="ctr">
            <a:noAutofit/>
          </a:bodyPr>
          <a:lstStyle/>
          <a:p>
            <a:pPr algn="ctr"/>
            <a:r>
              <a:rPr lang="nl-NL" sz="1000" b="1" dirty="0">
                <a:solidFill>
                  <a:schemeClr val="tx1"/>
                </a:solidFill>
              </a:rPr>
              <a:t>Interactie</a:t>
            </a:r>
          </a:p>
        </p:txBody>
      </p:sp>
      <p:sp>
        <p:nvSpPr>
          <p:cNvPr id="33" name="Rounded Rectangle 32">
            <a:extLst>
              <a:ext uri="{FF2B5EF4-FFF2-40B4-BE49-F238E27FC236}">
                <a16:creationId xmlns:a16="http://schemas.microsoft.com/office/drawing/2014/main" id="{4F746EC9-3F0C-5541-B59C-E6F87F06C660}"/>
              </a:ext>
            </a:extLst>
          </p:cNvPr>
          <p:cNvSpPr/>
          <p:nvPr userDrawn="1"/>
        </p:nvSpPr>
        <p:spPr>
          <a:xfrm>
            <a:off x="5803696" y="2169034"/>
            <a:ext cx="1590054" cy="3963410"/>
          </a:xfrm>
          <a:prstGeom prst="roundRect">
            <a:avLst/>
          </a:prstGeom>
          <a:solidFill>
            <a:srgbClr val="FFB6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4" name="Tekstvak 42">
            <a:extLst>
              <a:ext uri="{FF2B5EF4-FFF2-40B4-BE49-F238E27FC236}">
                <a16:creationId xmlns:a16="http://schemas.microsoft.com/office/drawing/2014/main" id="{D89CAC9C-16E0-1C47-B092-5C4ED857D2D0}"/>
              </a:ext>
            </a:extLst>
          </p:cNvPr>
          <p:cNvSpPr txBox="1"/>
          <p:nvPr userDrawn="1"/>
        </p:nvSpPr>
        <p:spPr>
          <a:xfrm>
            <a:off x="5588173" y="2556396"/>
            <a:ext cx="1919995" cy="436138"/>
          </a:xfrm>
          <a:prstGeom prst="rect">
            <a:avLst/>
          </a:prstGeom>
          <a:noFill/>
        </p:spPr>
        <p:txBody>
          <a:bodyPr wrap="square" rtlCol="0" anchor="ctr">
            <a:noAutofit/>
          </a:bodyPr>
          <a:lstStyle/>
          <a:p>
            <a:pPr algn="ctr"/>
            <a:r>
              <a:rPr lang="nl-NL" sz="1000" b="1" dirty="0">
                <a:solidFill>
                  <a:schemeClr val="tx1"/>
                </a:solidFill>
              </a:rPr>
              <a:t>Gegevens-</a:t>
            </a:r>
          </a:p>
          <a:p>
            <a:pPr algn="ctr"/>
            <a:r>
              <a:rPr lang="nl-NL" sz="1000" b="1" dirty="0">
                <a:solidFill>
                  <a:schemeClr val="tx1"/>
                </a:solidFill>
              </a:rPr>
              <a:t>uitwisseling</a:t>
            </a:r>
          </a:p>
        </p:txBody>
      </p:sp>
      <p:sp>
        <p:nvSpPr>
          <p:cNvPr id="34" name="Rounded Rectangle 33">
            <a:extLst>
              <a:ext uri="{FF2B5EF4-FFF2-40B4-BE49-F238E27FC236}">
                <a16:creationId xmlns:a16="http://schemas.microsoft.com/office/drawing/2014/main" id="{71696038-7102-5A44-9D9D-E49B0B400457}"/>
              </a:ext>
            </a:extLst>
          </p:cNvPr>
          <p:cNvSpPr/>
          <p:nvPr userDrawn="1"/>
        </p:nvSpPr>
        <p:spPr>
          <a:xfrm>
            <a:off x="7520524" y="2169034"/>
            <a:ext cx="1590054" cy="3963410"/>
          </a:xfrm>
          <a:prstGeom prst="roundRect">
            <a:avLst/>
          </a:prstGeom>
          <a:solidFill>
            <a:srgbClr val="76D2B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sp>
        <p:nvSpPr>
          <p:cNvPr id="25" name="Tekstvak 42">
            <a:extLst>
              <a:ext uri="{FF2B5EF4-FFF2-40B4-BE49-F238E27FC236}">
                <a16:creationId xmlns:a16="http://schemas.microsoft.com/office/drawing/2014/main" id="{64CF29EA-4F73-6B47-B969-6A3B90EDC490}"/>
              </a:ext>
            </a:extLst>
          </p:cNvPr>
          <p:cNvSpPr txBox="1"/>
          <p:nvPr userDrawn="1"/>
        </p:nvSpPr>
        <p:spPr>
          <a:xfrm>
            <a:off x="7317357" y="2556396"/>
            <a:ext cx="1919995" cy="436138"/>
          </a:xfrm>
          <a:prstGeom prst="rect">
            <a:avLst/>
          </a:prstGeom>
          <a:noFill/>
        </p:spPr>
        <p:txBody>
          <a:bodyPr wrap="square" rtlCol="0" anchor="ctr">
            <a:noAutofit/>
          </a:bodyPr>
          <a:lstStyle/>
          <a:p>
            <a:pPr algn="ctr"/>
            <a:r>
              <a:rPr lang="nl-NL" sz="1000" b="1" dirty="0">
                <a:solidFill>
                  <a:schemeClr val="tx1"/>
                </a:solidFill>
              </a:rPr>
              <a:t>Infrastructuur</a:t>
            </a:r>
          </a:p>
        </p:txBody>
      </p:sp>
      <p:sp>
        <p:nvSpPr>
          <p:cNvPr id="27" name="TextBox 26">
            <a:extLst>
              <a:ext uri="{FF2B5EF4-FFF2-40B4-BE49-F238E27FC236}">
                <a16:creationId xmlns:a16="http://schemas.microsoft.com/office/drawing/2014/main" id="{EFEBA388-35E6-3C4A-9105-50727D424FBF}"/>
              </a:ext>
            </a:extLst>
          </p:cNvPr>
          <p:cNvSpPr txBox="1"/>
          <p:nvPr userDrawn="1"/>
        </p:nvSpPr>
        <p:spPr>
          <a:xfrm>
            <a:off x="1042610" y="3220279"/>
            <a:ext cx="1303151" cy="2743200"/>
          </a:xfrm>
          <a:prstGeom prst="rect">
            <a:avLst/>
          </a:prstGeom>
          <a:noFill/>
        </p:spPr>
        <p:txBody>
          <a:bodyPr wrap="square" rtlCol="0">
            <a:noAutofit/>
          </a:bodyPr>
          <a:lstStyle/>
          <a:p>
            <a:pPr algn="l"/>
            <a:r>
              <a:rPr lang="nl-NL" sz="800" b="1" i="0" u="none" strike="noStrike" kern="1200" dirty="0">
                <a:solidFill>
                  <a:schemeClr val="tx1"/>
                </a:solidFill>
                <a:effectLst/>
                <a:latin typeface="+mn-lt"/>
                <a:ea typeface="+mn-ea"/>
                <a:cs typeface="+mn-cs"/>
              </a:rPr>
              <a:t>Stelsels</a:t>
            </a: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r>
              <a:rPr lang="nl-NL" sz="800" b="1" i="0" u="none" strike="noStrike" kern="1200" dirty="0">
                <a:solidFill>
                  <a:schemeClr val="tx1"/>
                </a:solidFill>
                <a:effectLst/>
                <a:latin typeface="+mn-lt"/>
                <a:ea typeface="+mn-ea"/>
                <a:cs typeface="+mn-cs"/>
              </a:rPr>
              <a:t>Standaarden</a:t>
            </a: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r>
              <a:rPr lang="nl-NL" sz="800" b="1" i="0" u="none" strike="noStrike" kern="1200" dirty="0">
                <a:solidFill>
                  <a:schemeClr val="tx1"/>
                </a:solidFill>
                <a:effectLst/>
                <a:latin typeface="+mn-lt"/>
                <a:ea typeface="+mn-ea"/>
                <a:cs typeface="+mn-cs"/>
              </a:rPr>
              <a:t>Voorzieningen</a:t>
            </a: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endParaRPr lang="nl-NL" sz="800" b="1" i="0" u="none" strike="noStrike" kern="1200" dirty="0">
              <a:solidFill>
                <a:schemeClr val="tx1"/>
              </a:solidFill>
              <a:effectLst/>
              <a:latin typeface="+mn-lt"/>
              <a:ea typeface="+mn-ea"/>
              <a:cs typeface="+mn-cs"/>
            </a:endParaRPr>
          </a:p>
          <a:p>
            <a:pPr algn="l"/>
            <a:r>
              <a:rPr lang="nl-NL" sz="800" b="1" i="0" u="none" strike="noStrike" kern="1200" dirty="0">
                <a:solidFill>
                  <a:schemeClr val="tx1"/>
                </a:solidFill>
                <a:effectLst/>
                <a:latin typeface="+mn-lt"/>
                <a:ea typeface="+mn-ea"/>
                <a:cs typeface="+mn-cs"/>
              </a:rPr>
              <a:t>Dienstverlening</a:t>
            </a:r>
            <a:endParaRPr lang="nl-NL" sz="800" b="1" dirty="0">
              <a:solidFill>
                <a:schemeClr val="tx1"/>
              </a:solidFill>
            </a:endParaRPr>
          </a:p>
          <a:p>
            <a:pPr algn="l"/>
            <a:endParaRPr lang="en-NL" sz="800" b="1" dirty="0" err="1"/>
          </a:p>
        </p:txBody>
      </p:sp>
      <p:sp>
        <p:nvSpPr>
          <p:cNvPr id="28" name="Tekstvak 42">
            <a:extLst>
              <a:ext uri="{FF2B5EF4-FFF2-40B4-BE49-F238E27FC236}">
                <a16:creationId xmlns:a16="http://schemas.microsoft.com/office/drawing/2014/main" id="{C53782CF-353A-B44E-ABE3-DDADD89D0993}"/>
              </a:ext>
            </a:extLst>
          </p:cNvPr>
          <p:cNvSpPr txBox="1"/>
          <p:nvPr userDrawn="1"/>
        </p:nvSpPr>
        <p:spPr>
          <a:xfrm>
            <a:off x="9237352" y="2500102"/>
            <a:ext cx="1919995" cy="635958"/>
          </a:xfrm>
          <a:prstGeom prst="rect">
            <a:avLst/>
          </a:prstGeom>
          <a:noFill/>
        </p:spPr>
        <p:txBody>
          <a:bodyPr wrap="square" rtlCol="0" anchor="ctr">
            <a:noAutofit/>
          </a:bodyPr>
          <a:lstStyle/>
          <a:p>
            <a:pPr algn="ctr"/>
            <a:r>
              <a:rPr lang="nl-NL" sz="1000" b="1" dirty="0">
                <a:solidFill>
                  <a:schemeClr val="tx1"/>
                </a:solidFill>
              </a:rPr>
              <a:t>Regie op stelsels</a:t>
            </a:r>
          </a:p>
          <a:p>
            <a:pPr algn="ctr"/>
            <a:r>
              <a:rPr lang="nl-NL" sz="1000" b="1" dirty="0">
                <a:solidFill>
                  <a:schemeClr val="tx1"/>
                </a:solidFill>
              </a:rPr>
              <a:t>En standaarden</a:t>
            </a:r>
          </a:p>
        </p:txBody>
      </p:sp>
      <p:cxnSp>
        <p:nvCxnSpPr>
          <p:cNvPr id="36" name="Straight Connector 35">
            <a:extLst>
              <a:ext uri="{FF2B5EF4-FFF2-40B4-BE49-F238E27FC236}">
                <a16:creationId xmlns:a16="http://schemas.microsoft.com/office/drawing/2014/main" id="{0B96E7A2-3DE5-D746-A3E7-5D5B9CE54D43}"/>
              </a:ext>
            </a:extLst>
          </p:cNvPr>
          <p:cNvCxnSpPr/>
          <p:nvPr userDrawn="1"/>
        </p:nvCxnSpPr>
        <p:spPr>
          <a:xfrm>
            <a:off x="2563962" y="3086365"/>
            <a:ext cx="1182603" cy="0"/>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69CED6AB-CA72-E94A-9038-1FDA5A2C2C80}"/>
              </a:ext>
            </a:extLst>
          </p:cNvPr>
          <p:cNvCxnSpPr/>
          <p:nvPr userDrawn="1"/>
        </p:nvCxnSpPr>
        <p:spPr>
          <a:xfrm>
            <a:off x="4283207" y="3086365"/>
            <a:ext cx="1182603" cy="0"/>
          </a:xfrm>
          <a:prstGeom prst="line">
            <a:avLst/>
          </a:prstGeom>
          <a:ln w="22225">
            <a:solidFill>
              <a:srgbClr val="8FCAE7"/>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4F407C73-60EA-D54F-A2C5-C7594DC8DC1D}"/>
              </a:ext>
            </a:extLst>
          </p:cNvPr>
          <p:cNvCxnSpPr/>
          <p:nvPr userDrawn="1"/>
        </p:nvCxnSpPr>
        <p:spPr>
          <a:xfrm>
            <a:off x="6002453" y="3086365"/>
            <a:ext cx="1182603" cy="0"/>
          </a:xfrm>
          <a:prstGeom prst="line">
            <a:avLst/>
          </a:prstGeom>
          <a:ln w="22225">
            <a:solidFill>
              <a:srgbClr val="FFB612"/>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0CADB902-23BA-1B4A-9FA9-F2A24AC15558}"/>
              </a:ext>
            </a:extLst>
          </p:cNvPr>
          <p:cNvCxnSpPr/>
          <p:nvPr userDrawn="1"/>
        </p:nvCxnSpPr>
        <p:spPr>
          <a:xfrm>
            <a:off x="7691885" y="3086365"/>
            <a:ext cx="1182603" cy="0"/>
          </a:xfrm>
          <a:prstGeom prst="line">
            <a:avLst/>
          </a:prstGeom>
          <a:ln w="22225">
            <a:solidFill>
              <a:srgbClr val="76D2B6"/>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B739336C-A91C-A44E-947D-69603D843ED5}"/>
              </a:ext>
            </a:extLst>
          </p:cNvPr>
          <p:cNvCxnSpPr>
            <a:cxnSpLocks/>
          </p:cNvCxnSpPr>
          <p:nvPr userDrawn="1"/>
        </p:nvCxnSpPr>
        <p:spPr>
          <a:xfrm>
            <a:off x="1079860" y="3702589"/>
            <a:ext cx="8157492" cy="0"/>
          </a:xfrm>
          <a:prstGeom prst="line">
            <a:avLst/>
          </a:prstGeom>
          <a:ln w="2222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150D0263-6B18-0444-8985-0DED86009760}"/>
              </a:ext>
            </a:extLst>
          </p:cNvPr>
          <p:cNvCxnSpPr>
            <a:cxnSpLocks/>
          </p:cNvCxnSpPr>
          <p:nvPr userDrawn="1"/>
        </p:nvCxnSpPr>
        <p:spPr>
          <a:xfrm>
            <a:off x="1079860" y="4467902"/>
            <a:ext cx="8157492" cy="0"/>
          </a:xfrm>
          <a:prstGeom prst="line">
            <a:avLst/>
          </a:prstGeom>
          <a:ln w="2222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A27678EC-86B9-0149-A7A6-CADA8470608D}"/>
              </a:ext>
            </a:extLst>
          </p:cNvPr>
          <p:cNvCxnSpPr>
            <a:cxnSpLocks/>
          </p:cNvCxnSpPr>
          <p:nvPr userDrawn="1"/>
        </p:nvCxnSpPr>
        <p:spPr>
          <a:xfrm>
            <a:off x="1079860" y="5700355"/>
            <a:ext cx="8157492" cy="0"/>
          </a:xfrm>
          <a:prstGeom prst="line">
            <a:avLst/>
          </a:prstGeom>
          <a:ln w="22225">
            <a:solidFill>
              <a:schemeClr val="tx1"/>
            </a:solidFill>
          </a:ln>
        </p:spPr>
        <p:style>
          <a:lnRef idx="1">
            <a:schemeClr val="accent2"/>
          </a:lnRef>
          <a:fillRef idx="0">
            <a:schemeClr val="accent2"/>
          </a:fillRef>
          <a:effectRef idx="0">
            <a:schemeClr val="accent2"/>
          </a:effectRef>
          <a:fontRef idx="minor">
            <a:schemeClr val="tx1"/>
          </a:fontRef>
        </p:style>
      </p:cxnSp>
      <p:pic>
        <p:nvPicPr>
          <p:cNvPr id="58" name="Picture 57" descr="Icon&#10;&#10;Description automatically generated">
            <a:extLst>
              <a:ext uri="{FF2B5EF4-FFF2-40B4-BE49-F238E27FC236}">
                <a16:creationId xmlns:a16="http://schemas.microsoft.com/office/drawing/2014/main" id="{CCC320A3-BAB8-6E49-84C4-0AB6E335AA6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240098" y="1826134"/>
            <a:ext cx="685711" cy="685800"/>
          </a:xfrm>
          <a:prstGeom prst="rect">
            <a:avLst/>
          </a:prstGeom>
        </p:spPr>
      </p:pic>
      <p:pic>
        <p:nvPicPr>
          <p:cNvPr id="59" name="Picture 58" descr="Icon&#10;&#10;Description automatically generated">
            <a:extLst>
              <a:ext uri="{FF2B5EF4-FFF2-40B4-BE49-F238E27FC236}">
                <a16:creationId xmlns:a16="http://schemas.microsoft.com/office/drawing/2014/main" id="{0B0AD2B6-0680-AC4D-8621-7D8B14BDCDC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557773" y="1826134"/>
            <a:ext cx="685711" cy="685800"/>
          </a:xfrm>
          <a:prstGeom prst="rect">
            <a:avLst/>
          </a:prstGeom>
        </p:spPr>
      </p:pic>
      <p:pic>
        <p:nvPicPr>
          <p:cNvPr id="60" name="Picture 59" descr="Icon&#10;&#10;Description automatically generated">
            <a:extLst>
              <a:ext uri="{FF2B5EF4-FFF2-40B4-BE49-F238E27FC236}">
                <a16:creationId xmlns:a16="http://schemas.microsoft.com/office/drawing/2014/main" id="{5DA9A73A-BD47-8644-88A9-DC5AC0DF70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801607" y="1826134"/>
            <a:ext cx="685711" cy="685800"/>
          </a:xfrm>
          <a:prstGeom prst="rect">
            <a:avLst/>
          </a:prstGeom>
        </p:spPr>
      </p:pic>
      <p:pic>
        <p:nvPicPr>
          <p:cNvPr id="61" name="Picture 60" descr="Icon&#10;&#10;Description automatically generated">
            <a:extLst>
              <a:ext uri="{FF2B5EF4-FFF2-40B4-BE49-F238E27FC236}">
                <a16:creationId xmlns:a16="http://schemas.microsoft.com/office/drawing/2014/main" id="{545D86D2-9B18-C741-A9B6-10CE59964E6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96265" y="1826134"/>
            <a:ext cx="685711" cy="685800"/>
          </a:xfrm>
          <a:prstGeom prst="rect">
            <a:avLst/>
          </a:prstGeom>
        </p:spPr>
      </p:pic>
      <p:sp>
        <p:nvSpPr>
          <p:cNvPr id="62" name="TextBox 61">
            <a:extLst>
              <a:ext uri="{FF2B5EF4-FFF2-40B4-BE49-F238E27FC236}">
                <a16:creationId xmlns:a16="http://schemas.microsoft.com/office/drawing/2014/main" id="{47BD880A-C6F9-274C-BD3B-C7D74021C993}"/>
              </a:ext>
            </a:extLst>
          </p:cNvPr>
          <p:cNvSpPr txBox="1"/>
          <p:nvPr userDrawn="1"/>
        </p:nvSpPr>
        <p:spPr>
          <a:xfrm>
            <a:off x="2523347" y="3220279"/>
            <a:ext cx="1531290" cy="2775083"/>
          </a:xfrm>
          <a:prstGeom prst="rect">
            <a:avLst/>
          </a:prstGeom>
          <a:noFill/>
        </p:spPr>
        <p:txBody>
          <a:bodyPr wrap="square" rtlCol="0">
            <a:noAutofit/>
          </a:bodyPr>
          <a:lstStyle/>
          <a:p>
            <a:pPr defTabSz="114254"/>
            <a:r>
              <a:rPr lang="nl-NL" sz="800" dirty="0" err="1">
                <a:solidFill>
                  <a:prstClr val="black"/>
                </a:solidFill>
                <a:latin typeface="+mn-lt"/>
              </a:rPr>
              <a:t>PKIoverheid</a:t>
            </a:r>
            <a:endParaRPr lang="nl-NL" sz="800" dirty="0">
              <a:solidFill>
                <a:prstClr val="black"/>
              </a:solidFill>
              <a:latin typeface="+mn-lt"/>
            </a:endParaRPr>
          </a:p>
          <a:p>
            <a:pPr defTabSz="114254"/>
            <a:r>
              <a:rPr lang="nl-NL" sz="800" dirty="0" err="1">
                <a:solidFill>
                  <a:prstClr val="black"/>
                </a:solidFill>
                <a:latin typeface="+mn-lt"/>
              </a:rPr>
              <a:t>eHerkenning</a:t>
            </a:r>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r>
              <a:rPr lang="nl-NL" sz="800" dirty="0" err="1">
                <a:solidFill>
                  <a:prstClr val="black"/>
                </a:solidFill>
                <a:latin typeface="+mn-lt"/>
              </a:rPr>
              <a:t>PKIoverheid</a:t>
            </a:r>
            <a:endParaRPr lang="nl-NL" sz="800" dirty="0">
              <a:solidFill>
                <a:prstClr val="black"/>
              </a:solidFill>
              <a:latin typeface="+mn-lt"/>
            </a:endParaRPr>
          </a:p>
          <a:p>
            <a:pPr defTabSz="114254"/>
            <a:r>
              <a:rPr lang="nl-NL" sz="800" dirty="0">
                <a:solidFill>
                  <a:prstClr val="black"/>
                </a:solidFill>
                <a:latin typeface="+mn-lt"/>
              </a:rPr>
              <a:t>Organisatie-</a:t>
            </a:r>
          </a:p>
          <a:p>
            <a:pPr defTabSz="114254"/>
            <a:r>
              <a:rPr lang="nl-NL" sz="800" dirty="0">
                <a:solidFill>
                  <a:prstClr val="black"/>
                </a:solidFill>
                <a:latin typeface="+mn-lt"/>
              </a:rPr>
              <a:t>identificatienummer</a:t>
            </a:r>
          </a:p>
          <a:p>
            <a:pPr defTabSz="114254"/>
            <a:r>
              <a:rPr lang="nl-NL" sz="800" dirty="0">
                <a:solidFill>
                  <a:prstClr val="black"/>
                </a:solidFill>
                <a:latin typeface="+mn-lt"/>
              </a:rPr>
              <a:t>(OIN)</a:t>
            </a: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r>
              <a:rPr lang="nl-NL" sz="800" dirty="0" err="1">
                <a:solidFill>
                  <a:prstClr val="black"/>
                </a:solidFill>
                <a:latin typeface="+mn-lt"/>
              </a:rPr>
              <a:t>DigiD</a:t>
            </a:r>
            <a:endParaRPr lang="nl-NL" sz="800" dirty="0">
              <a:solidFill>
                <a:prstClr val="black"/>
              </a:solidFill>
              <a:latin typeface="+mn-lt"/>
            </a:endParaRPr>
          </a:p>
          <a:p>
            <a:pPr defTabSz="114254"/>
            <a:r>
              <a:rPr lang="nl-NL" sz="800" dirty="0" err="1">
                <a:solidFill>
                  <a:prstClr val="black"/>
                </a:solidFill>
                <a:latin typeface="+mn-lt"/>
              </a:rPr>
              <a:t>DigiD</a:t>
            </a:r>
            <a:r>
              <a:rPr lang="nl-NL" sz="800" dirty="0">
                <a:solidFill>
                  <a:prstClr val="black"/>
                </a:solidFill>
                <a:latin typeface="+mn-lt"/>
              </a:rPr>
              <a:t> Machtigen</a:t>
            </a:r>
          </a:p>
          <a:p>
            <a:pPr defTabSz="114254"/>
            <a:r>
              <a:rPr lang="nl-NL" sz="800" dirty="0">
                <a:solidFill>
                  <a:prstClr val="black"/>
                </a:solidFill>
                <a:latin typeface="+mn-lt"/>
              </a:rPr>
              <a:t>Routeringsvoorziening</a:t>
            </a:r>
          </a:p>
          <a:p>
            <a:pPr defTabSz="114254"/>
            <a:r>
              <a:rPr lang="nl-NL" sz="800" dirty="0" err="1">
                <a:solidFill>
                  <a:prstClr val="black"/>
                </a:solidFill>
                <a:latin typeface="+mn-lt"/>
              </a:rPr>
              <a:t>BSNk</a:t>
            </a:r>
            <a:r>
              <a:rPr lang="nl-NL" sz="800" dirty="0">
                <a:solidFill>
                  <a:prstClr val="black"/>
                </a:solidFill>
                <a:latin typeface="+mn-lt"/>
              </a:rPr>
              <a:t> PP</a:t>
            </a:r>
          </a:p>
          <a:p>
            <a:pPr defTabSz="114254"/>
            <a:r>
              <a:rPr lang="nl-NL" sz="800" dirty="0">
                <a:solidFill>
                  <a:prstClr val="black"/>
                </a:solidFill>
                <a:latin typeface="+mn-lt"/>
              </a:rPr>
              <a:t>Machtigingenregister</a:t>
            </a:r>
          </a:p>
          <a:p>
            <a:pPr defTabSz="114254"/>
            <a:endParaRPr lang="nl-NL" sz="800" dirty="0">
              <a:solidFill>
                <a:prstClr val="black"/>
              </a:solidFill>
              <a:latin typeface="+mn-lt"/>
            </a:endParaRPr>
          </a:p>
          <a:p>
            <a:pPr defTabSz="114254"/>
            <a:endParaRPr lang="nl-NL" sz="800" dirty="0">
              <a:solidFill>
                <a:prstClr val="black"/>
              </a:solidFill>
              <a:latin typeface="+mn-lt"/>
            </a:endParaRPr>
          </a:p>
          <a:p>
            <a:pPr marL="0" marR="0" lvl="0" indent="0" algn="l" defTabSz="114254" rtl="0" eaLnBrk="1" fontAlgn="auto" latinLnBrk="0" hangingPunct="1">
              <a:lnSpc>
                <a:spcPct val="100000"/>
              </a:lnSpc>
              <a:spcBef>
                <a:spcPts val="0"/>
              </a:spcBef>
              <a:spcAft>
                <a:spcPts val="0"/>
              </a:spcAft>
              <a:buClrTx/>
              <a:buSzTx/>
              <a:buFontTx/>
              <a:buNone/>
              <a:tabLst/>
              <a:defRPr/>
            </a:pPr>
            <a:endParaRPr lang="nl-NL" sz="800" dirty="0">
              <a:solidFill>
                <a:prstClr val="black"/>
              </a:solidFill>
              <a:latin typeface="+mn-lt"/>
            </a:endParaRPr>
          </a:p>
          <a:p>
            <a:pPr marL="0" marR="0" lvl="0" indent="0" algn="l" defTabSz="114254" rtl="0" eaLnBrk="1" fontAlgn="auto" latinLnBrk="0" hangingPunct="1">
              <a:lnSpc>
                <a:spcPct val="100000"/>
              </a:lnSpc>
              <a:spcBef>
                <a:spcPts val="0"/>
              </a:spcBef>
              <a:spcAft>
                <a:spcPts val="0"/>
              </a:spcAft>
              <a:buClrTx/>
              <a:buSzTx/>
              <a:buFontTx/>
              <a:buNone/>
              <a:tabLst/>
              <a:defRPr/>
            </a:pPr>
            <a:endParaRPr lang="nl-NL" sz="800" dirty="0">
              <a:solidFill>
                <a:prstClr val="black"/>
              </a:solidFill>
              <a:latin typeface="+mn-lt"/>
            </a:endParaRPr>
          </a:p>
          <a:p>
            <a:pPr marL="0" marR="0" lvl="0" indent="0" algn="l" defTabSz="114254" rtl="0" eaLnBrk="1" fontAlgn="auto" latinLnBrk="0" hangingPunct="1">
              <a:lnSpc>
                <a:spcPct val="100000"/>
              </a:lnSpc>
              <a:spcBef>
                <a:spcPts val="0"/>
              </a:spcBef>
              <a:spcAft>
                <a:spcPts val="0"/>
              </a:spcAft>
              <a:buClrTx/>
              <a:buSzTx/>
              <a:buFontTx/>
              <a:buNone/>
              <a:tabLst/>
              <a:defRPr/>
            </a:pPr>
            <a:endParaRPr lang="nl-NL" sz="800" dirty="0">
              <a:solidFill>
                <a:prstClr val="black"/>
              </a:solidFill>
              <a:latin typeface="+mn-lt"/>
            </a:endParaRPr>
          </a:p>
          <a:p>
            <a:pPr marL="0" marR="0" lvl="0" indent="0" algn="l" defTabSz="114254" rtl="0" eaLnBrk="1" fontAlgn="auto" latinLnBrk="0" hangingPunct="1">
              <a:lnSpc>
                <a:spcPct val="100000"/>
              </a:lnSpc>
              <a:spcBef>
                <a:spcPts val="0"/>
              </a:spcBef>
              <a:spcAft>
                <a:spcPts val="0"/>
              </a:spcAft>
              <a:buClrTx/>
              <a:buSzTx/>
              <a:buFontTx/>
              <a:buNone/>
              <a:tabLst/>
              <a:defRPr/>
            </a:pPr>
            <a:r>
              <a:rPr lang="nl-NL" sz="800" dirty="0" err="1">
                <a:solidFill>
                  <a:prstClr val="black"/>
                </a:solidFill>
                <a:latin typeface="+mn-lt"/>
              </a:rPr>
              <a:t>eIDAS</a:t>
            </a:r>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p:txBody>
      </p:sp>
      <p:sp>
        <p:nvSpPr>
          <p:cNvPr id="66" name="TextBox 65">
            <a:extLst>
              <a:ext uri="{FF2B5EF4-FFF2-40B4-BE49-F238E27FC236}">
                <a16:creationId xmlns:a16="http://schemas.microsoft.com/office/drawing/2014/main" id="{B410103E-752E-D74F-977D-93E487F4FD3F}"/>
              </a:ext>
            </a:extLst>
          </p:cNvPr>
          <p:cNvSpPr txBox="1"/>
          <p:nvPr userDrawn="1"/>
        </p:nvSpPr>
        <p:spPr>
          <a:xfrm>
            <a:off x="4242593" y="3220278"/>
            <a:ext cx="1531290" cy="2743201"/>
          </a:xfrm>
          <a:prstGeom prst="rect">
            <a:avLst/>
          </a:prstGeom>
          <a:noFill/>
        </p:spPr>
        <p:txBody>
          <a:bodyPr wrap="square" rtlCol="0">
            <a:noAutofit/>
          </a:bodyPr>
          <a:lstStyle/>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r>
              <a:rPr lang="nl-NL" sz="800" dirty="0" err="1">
                <a:solidFill>
                  <a:prstClr val="black"/>
                </a:solidFill>
                <a:latin typeface="+mn-lt"/>
              </a:rPr>
              <a:t>DigiToegankelijk</a:t>
            </a:r>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r>
              <a:rPr lang="nl-NL" sz="800" dirty="0" err="1">
                <a:solidFill>
                  <a:prstClr val="black"/>
                </a:solidFill>
                <a:latin typeface="+mn-lt"/>
              </a:rPr>
              <a:t>MijnOverheid</a:t>
            </a:r>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p:txBody>
      </p:sp>
      <p:sp>
        <p:nvSpPr>
          <p:cNvPr id="67" name="TextBox 66">
            <a:extLst>
              <a:ext uri="{FF2B5EF4-FFF2-40B4-BE49-F238E27FC236}">
                <a16:creationId xmlns:a16="http://schemas.microsoft.com/office/drawing/2014/main" id="{C506300C-D868-5142-AA48-40EBF6417D26}"/>
              </a:ext>
            </a:extLst>
          </p:cNvPr>
          <p:cNvSpPr txBox="1"/>
          <p:nvPr userDrawn="1"/>
        </p:nvSpPr>
        <p:spPr>
          <a:xfrm>
            <a:off x="5941963" y="3220278"/>
            <a:ext cx="1531290" cy="2743201"/>
          </a:xfrm>
          <a:prstGeom prst="rect">
            <a:avLst/>
          </a:prstGeom>
          <a:noFill/>
        </p:spPr>
        <p:txBody>
          <a:bodyPr wrap="square" rtlCol="0">
            <a:noAutofit/>
          </a:bodyPr>
          <a:lstStyle/>
          <a:p>
            <a:pPr defTabSz="114254"/>
            <a:r>
              <a:rPr lang="nl-NL" sz="800" dirty="0">
                <a:solidFill>
                  <a:prstClr val="black"/>
                </a:solidFill>
                <a:latin typeface="+mn-lt"/>
              </a:rPr>
              <a:t>Standard Business</a:t>
            </a:r>
          </a:p>
          <a:p>
            <a:pPr defTabSz="114254"/>
            <a:r>
              <a:rPr lang="nl-NL" sz="800" dirty="0">
                <a:solidFill>
                  <a:prstClr val="black"/>
                </a:solidFill>
                <a:latin typeface="+mn-lt"/>
              </a:rPr>
              <a:t>Reporting (SBR)</a:t>
            </a:r>
          </a:p>
          <a:p>
            <a:pPr defTabSz="114254"/>
            <a:r>
              <a:rPr lang="nl-NL" sz="800" dirty="0" err="1">
                <a:solidFill>
                  <a:prstClr val="black"/>
                </a:solidFill>
                <a:latin typeface="+mn-lt"/>
              </a:rPr>
              <a:t>Peppol</a:t>
            </a:r>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r>
              <a:rPr lang="nl-NL" sz="800" dirty="0" err="1">
                <a:solidFill>
                  <a:prstClr val="black"/>
                </a:solidFill>
                <a:latin typeface="+mn-lt"/>
              </a:rPr>
              <a:t>Digikoppeling</a:t>
            </a:r>
            <a:endParaRPr lang="nl-NL" sz="800" dirty="0">
              <a:solidFill>
                <a:prstClr val="black"/>
              </a:solidFill>
              <a:latin typeface="+mn-lt"/>
            </a:endParaRPr>
          </a:p>
          <a:p>
            <a:pPr defTabSz="114254"/>
            <a:r>
              <a:rPr lang="nl-NL" sz="800" dirty="0">
                <a:solidFill>
                  <a:prstClr val="black"/>
                </a:solidFill>
                <a:latin typeface="+mn-lt"/>
              </a:rPr>
              <a:t>XBRL</a:t>
            </a:r>
          </a:p>
          <a:p>
            <a:pPr defTabSz="114254"/>
            <a:r>
              <a:rPr lang="nl-NL" sz="800" dirty="0">
                <a:solidFill>
                  <a:prstClr val="black"/>
                </a:solidFill>
                <a:latin typeface="+mn-lt"/>
              </a:rPr>
              <a:t>API-standaarden</a:t>
            </a:r>
          </a:p>
          <a:p>
            <a:pPr defTabSz="114254"/>
            <a:r>
              <a:rPr lang="nl-NL" sz="800" dirty="0">
                <a:solidFill>
                  <a:prstClr val="black"/>
                </a:solidFill>
                <a:latin typeface="+mn-lt"/>
              </a:rPr>
              <a:t>E-</a:t>
            </a:r>
            <a:r>
              <a:rPr lang="nl-NL" sz="800" dirty="0" err="1">
                <a:solidFill>
                  <a:prstClr val="black"/>
                </a:solidFill>
                <a:latin typeface="+mn-lt"/>
              </a:rPr>
              <a:t>procurement</a:t>
            </a:r>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r>
              <a:rPr lang="nl-NL" sz="800" dirty="0" err="1">
                <a:solidFill>
                  <a:prstClr val="black"/>
                </a:solidFill>
                <a:latin typeface="+mn-lt"/>
              </a:rPr>
              <a:t>Digipoort</a:t>
            </a:r>
            <a:endParaRPr lang="nl-NL" sz="800" dirty="0">
              <a:solidFill>
                <a:prstClr val="black"/>
              </a:solidFill>
              <a:latin typeface="+mn-lt"/>
            </a:endParaRPr>
          </a:p>
          <a:p>
            <a:pPr defTabSz="114254"/>
            <a:r>
              <a:rPr lang="nl-NL" sz="800" dirty="0">
                <a:solidFill>
                  <a:prstClr val="black"/>
                </a:solidFill>
                <a:latin typeface="+mn-lt"/>
              </a:rPr>
              <a:t>Stelselvoorzieningen</a:t>
            </a:r>
          </a:p>
          <a:p>
            <a:pPr defTabSz="114254"/>
            <a:r>
              <a:rPr lang="nl-NL" sz="800" dirty="0" err="1">
                <a:solidFill>
                  <a:prstClr val="black"/>
                </a:solidFill>
                <a:latin typeface="+mn-lt"/>
              </a:rPr>
              <a:t>Digilevering</a:t>
            </a:r>
            <a:endParaRPr lang="nl-NL" sz="800" dirty="0">
              <a:solidFill>
                <a:prstClr val="black"/>
              </a:solidFill>
              <a:latin typeface="+mn-lt"/>
            </a:endParaRPr>
          </a:p>
          <a:p>
            <a:pPr defTabSz="114254"/>
            <a:r>
              <a:rPr lang="nl-NL" sz="800" dirty="0" err="1">
                <a:solidFill>
                  <a:prstClr val="black"/>
                </a:solidFill>
                <a:latin typeface="+mn-lt"/>
              </a:rPr>
              <a:t>Digimelding</a:t>
            </a:r>
            <a:endParaRPr lang="nl-NL" sz="800" dirty="0">
              <a:solidFill>
                <a:prstClr val="black"/>
              </a:solidFill>
              <a:latin typeface="+mn-lt"/>
            </a:endParaRPr>
          </a:p>
          <a:p>
            <a:pPr defTabSz="114254"/>
            <a:r>
              <a:rPr lang="nl-NL" sz="800" dirty="0">
                <a:solidFill>
                  <a:prstClr val="black"/>
                </a:solidFill>
                <a:latin typeface="+mn-lt"/>
              </a:rPr>
              <a:t>Stelselcatalogus</a:t>
            </a:r>
          </a:p>
          <a:p>
            <a:pPr defTabSz="114254"/>
            <a:r>
              <a:rPr lang="nl-NL" sz="800" dirty="0" err="1">
                <a:solidFill>
                  <a:prstClr val="black"/>
                </a:solidFill>
                <a:latin typeface="+mn-lt"/>
              </a:rPr>
              <a:t>Digikoppeling</a:t>
            </a:r>
            <a:endParaRPr lang="nl-NL" sz="800" dirty="0">
              <a:solidFill>
                <a:prstClr val="black"/>
              </a:solidFill>
              <a:latin typeface="+mn-lt"/>
            </a:endParaRPr>
          </a:p>
          <a:p>
            <a:pPr defTabSz="114254"/>
            <a:r>
              <a:rPr lang="nl-NL" sz="800" dirty="0" err="1">
                <a:solidFill>
                  <a:prstClr val="black"/>
                </a:solidFill>
                <a:latin typeface="+mn-lt"/>
              </a:rPr>
              <a:t>DigiInkoop</a:t>
            </a:r>
            <a:endParaRPr lang="nl-NL" sz="800" dirty="0">
              <a:solidFill>
                <a:prstClr val="black"/>
              </a:solidFill>
              <a:latin typeface="+mn-lt"/>
            </a:endParaRPr>
          </a:p>
          <a:p>
            <a:pPr defTabSz="114254"/>
            <a:r>
              <a:rPr lang="nl-NL" sz="800" dirty="0">
                <a:solidFill>
                  <a:prstClr val="black"/>
                </a:solidFill>
                <a:latin typeface="+mn-lt"/>
              </a:rPr>
              <a:t>E-factureren</a:t>
            </a:r>
          </a:p>
          <a:p>
            <a:pPr defTabSz="114254"/>
            <a:endParaRPr lang="nl-NL" sz="800" dirty="0">
              <a:solidFill>
                <a:prstClr val="black"/>
              </a:solidFill>
              <a:latin typeface="+mn-lt"/>
            </a:endParaRPr>
          </a:p>
        </p:txBody>
      </p:sp>
      <p:sp>
        <p:nvSpPr>
          <p:cNvPr id="69" name="TextBox 68">
            <a:extLst>
              <a:ext uri="{FF2B5EF4-FFF2-40B4-BE49-F238E27FC236}">
                <a16:creationId xmlns:a16="http://schemas.microsoft.com/office/drawing/2014/main" id="{53D9E6E6-BD1E-7B46-9A25-FCB68F0EF09A}"/>
              </a:ext>
            </a:extLst>
          </p:cNvPr>
          <p:cNvSpPr txBox="1"/>
          <p:nvPr userDrawn="1"/>
        </p:nvSpPr>
        <p:spPr>
          <a:xfrm>
            <a:off x="7651272" y="3220279"/>
            <a:ext cx="1531290" cy="2743200"/>
          </a:xfrm>
          <a:prstGeom prst="rect">
            <a:avLst/>
          </a:prstGeom>
          <a:noFill/>
        </p:spPr>
        <p:txBody>
          <a:bodyPr wrap="square" rtlCol="0">
            <a:noAutofit/>
          </a:bodyPr>
          <a:lstStyle/>
          <a:p>
            <a:pPr defTabSz="114254"/>
            <a:r>
              <a:rPr lang="nl-NL" sz="800" dirty="0" err="1">
                <a:solidFill>
                  <a:prstClr val="black"/>
                </a:solidFill>
                <a:latin typeface="+mn-lt"/>
              </a:rPr>
              <a:t>Diginetwerk</a:t>
            </a:r>
            <a:endParaRPr lang="nl-NL" sz="800" dirty="0">
              <a:solidFill>
                <a:prstClr val="black"/>
              </a:solidFill>
              <a:latin typeface="+mn-lt"/>
            </a:endParaRPr>
          </a:p>
          <a:p>
            <a:pPr defTabSz="114254"/>
            <a:r>
              <a:rPr lang="nl-NL" sz="800" dirty="0">
                <a:solidFill>
                  <a:prstClr val="black"/>
                </a:solidFill>
                <a:latin typeface="+mn-lt"/>
              </a:rPr>
              <a:t>IPv6 </a:t>
            </a:r>
            <a:r>
              <a:rPr lang="nl-NL" sz="800" dirty="0" err="1">
                <a:solidFill>
                  <a:prstClr val="black"/>
                </a:solidFill>
                <a:latin typeface="+mn-lt"/>
              </a:rPr>
              <a:t>Overheidsbreed</a:t>
            </a:r>
            <a:r>
              <a:rPr lang="nl-NL" sz="800" dirty="0">
                <a:solidFill>
                  <a:prstClr val="black"/>
                </a:solidFill>
                <a:latin typeface="+mn-lt"/>
              </a:rPr>
              <a:t> </a:t>
            </a:r>
          </a:p>
          <a:p>
            <a:pPr defTabSz="114254"/>
            <a:r>
              <a:rPr lang="nl-NL" sz="800" dirty="0">
                <a:solidFill>
                  <a:prstClr val="black"/>
                </a:solidFill>
                <a:latin typeface="+mn-lt"/>
              </a:rPr>
              <a:t>Nummerplankader</a:t>
            </a: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r>
              <a:rPr lang="nl-NL" sz="800" dirty="0">
                <a:solidFill>
                  <a:prstClr val="black"/>
                </a:solidFill>
                <a:latin typeface="+mn-lt"/>
              </a:rPr>
              <a:t>Samenwerkende</a:t>
            </a:r>
          </a:p>
          <a:p>
            <a:pPr defTabSz="114254"/>
            <a:r>
              <a:rPr lang="nl-NL" sz="800" dirty="0">
                <a:solidFill>
                  <a:prstClr val="black"/>
                </a:solidFill>
                <a:latin typeface="+mn-lt"/>
              </a:rPr>
              <a:t>Catalogi</a:t>
            </a:r>
          </a:p>
          <a:p>
            <a:pPr defTabSz="114254"/>
            <a:r>
              <a:rPr lang="nl-NL" sz="800" dirty="0">
                <a:solidFill>
                  <a:prstClr val="black"/>
                </a:solidFill>
                <a:latin typeface="+mn-lt"/>
              </a:rPr>
              <a:t>BOMOS</a:t>
            </a: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endParaRPr lang="nl-NL" sz="800" dirty="0">
              <a:solidFill>
                <a:prstClr val="black"/>
              </a:solidFill>
              <a:latin typeface="+mn-lt"/>
            </a:endParaRPr>
          </a:p>
          <a:p>
            <a:pPr defTabSz="114254"/>
            <a:r>
              <a:rPr lang="nl-NL" sz="800" dirty="0">
                <a:solidFill>
                  <a:prstClr val="black"/>
                </a:solidFill>
                <a:latin typeface="+mn-lt"/>
              </a:rPr>
              <a:t>Standaard Platform</a:t>
            </a:r>
          </a:p>
          <a:p>
            <a:pPr defTabSz="114254"/>
            <a:r>
              <a:rPr lang="nl-NL" sz="800" dirty="0">
                <a:solidFill>
                  <a:prstClr val="black"/>
                </a:solidFill>
                <a:latin typeface="+mn-lt"/>
              </a:rPr>
              <a:t>Centraal Aansluitpunt</a:t>
            </a:r>
          </a:p>
          <a:p>
            <a:pPr defTabSz="114254"/>
            <a:endParaRPr lang="nl-NL" sz="800" dirty="0">
              <a:solidFill>
                <a:prstClr val="black"/>
              </a:solidFill>
              <a:latin typeface="+mn-lt"/>
            </a:endParaRPr>
          </a:p>
        </p:txBody>
      </p:sp>
    </p:spTree>
    <p:extLst>
      <p:ext uri="{BB962C8B-B14F-4D97-AF65-F5344CB8AC3E}">
        <p14:creationId xmlns:p14="http://schemas.microsoft.com/office/powerpoint/2010/main" val="256621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1 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9A9-79A0-9D4C-B941-33558DACCCC2}"/>
              </a:ext>
            </a:extLst>
          </p:cNvPr>
          <p:cNvSpPr>
            <a:spLocks noGrp="1"/>
          </p:cNvSpPr>
          <p:nvPr>
            <p:ph type="title" hasCustomPrompt="1"/>
          </p:nvPr>
        </p:nvSpPr>
        <p:spPr/>
        <p:txBody>
          <a:bodyPr/>
          <a:lstStyle>
            <a:lvl1pPr defTabSz="457017">
              <a:defRPr/>
            </a:lvl1pPr>
          </a:lstStyle>
          <a:p>
            <a:pPr defTabSz="914217"/>
            <a:r>
              <a:rPr lang="nl-NL" sz="2400" dirty="0" err="1">
                <a:solidFill>
                  <a:srgbClr val="39870C"/>
                </a:solidFill>
                <a:latin typeface="+mj-lt"/>
              </a:rPr>
              <a:t>Roadmap</a:t>
            </a:r>
            <a:endParaRPr lang="nl-NL" sz="2400" dirty="0">
              <a:solidFill>
                <a:srgbClr val="39870C"/>
              </a:solidFill>
              <a:latin typeface="+mj-lt"/>
            </a:endParaRPr>
          </a:p>
        </p:txBody>
      </p:sp>
      <p:sp>
        <p:nvSpPr>
          <p:cNvPr id="3" name="Date Placeholder 2">
            <a:extLst>
              <a:ext uri="{FF2B5EF4-FFF2-40B4-BE49-F238E27FC236}">
                <a16:creationId xmlns:a16="http://schemas.microsoft.com/office/drawing/2014/main" id="{408F1E9B-E546-2A45-949C-AEF405F6A07F}"/>
              </a:ext>
            </a:extLst>
          </p:cNvPr>
          <p:cNvSpPr>
            <a:spLocks noGrp="1"/>
          </p:cNvSpPr>
          <p:nvPr>
            <p:ph type="dt" sz="half" idx="10"/>
          </p:nvPr>
        </p:nvSpPr>
        <p:spPr/>
        <p:txBody>
          <a:bodyPr/>
          <a:lstStyle/>
          <a:p>
            <a:r>
              <a:rPr lang="nl-NL"/>
              <a:t>26 augustus 2021</a:t>
            </a:r>
            <a:endParaRPr lang="nl-NL" dirty="0"/>
          </a:p>
        </p:txBody>
      </p:sp>
      <p:sp>
        <p:nvSpPr>
          <p:cNvPr id="4" name="Slide Number Placeholder 3">
            <a:extLst>
              <a:ext uri="{FF2B5EF4-FFF2-40B4-BE49-F238E27FC236}">
                <a16:creationId xmlns:a16="http://schemas.microsoft.com/office/drawing/2014/main" id="{5E3B5A39-1C91-264F-9A4D-229FF28BF670}"/>
              </a:ext>
            </a:extLst>
          </p:cNvPr>
          <p:cNvSpPr>
            <a:spLocks noGrp="1"/>
          </p:cNvSpPr>
          <p:nvPr>
            <p:ph type="sldNum" sz="quarter" idx="11"/>
          </p:nvPr>
        </p:nvSpPr>
        <p:spPr/>
        <p:txBody>
          <a:bodyPr/>
          <a:lstStyle/>
          <a:p>
            <a:fld id="{58A012CB-14D3-4B29-B9BE-EBD198EAE235}" type="slidenum">
              <a:rPr lang="nl-NL" smtClean="0"/>
              <a:pPr/>
              <a:t>‹nr.›</a:t>
            </a:fld>
            <a:endParaRPr lang="nl-NL" dirty="0"/>
          </a:p>
        </p:txBody>
      </p:sp>
      <p:pic>
        <p:nvPicPr>
          <p:cNvPr id="5" name="Logo">
            <a:extLst>
              <a:ext uri="{FF2B5EF4-FFF2-40B4-BE49-F238E27FC236}">
                <a16:creationId xmlns:a16="http://schemas.microsoft.com/office/drawing/2014/main" id="{877A7C48-EF94-ED47-BF38-92D5503A1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6" name="Straight Connector 5">
            <a:extLst>
              <a:ext uri="{FF2B5EF4-FFF2-40B4-BE49-F238E27FC236}">
                <a16:creationId xmlns:a16="http://schemas.microsoft.com/office/drawing/2014/main" id="{8F90A157-2562-804C-9EC5-996CD09399B5}"/>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8" name="Picture 77" descr="Icon&#10;&#10;Description automatically generated">
            <a:extLst>
              <a:ext uri="{FF2B5EF4-FFF2-40B4-BE49-F238E27FC236}">
                <a16:creationId xmlns:a16="http://schemas.microsoft.com/office/drawing/2014/main" id="{5B705640-34BD-8340-B1FA-D0BF7DBEE45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2962"/>
          <a:stretch/>
        </p:blipFill>
        <p:spPr>
          <a:xfrm>
            <a:off x="-85049" y="1626560"/>
            <a:ext cx="12318684" cy="5327130"/>
          </a:xfrm>
          <a:prstGeom prst="rect">
            <a:avLst/>
          </a:prstGeom>
        </p:spPr>
      </p:pic>
    </p:spTree>
    <p:extLst>
      <p:ext uri="{BB962C8B-B14F-4D97-AF65-F5344CB8AC3E}">
        <p14:creationId xmlns:p14="http://schemas.microsoft.com/office/powerpoint/2010/main" val="31250528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0 Visual domeinen">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936D67B7-43E2-2241-8D2A-60D85FC90F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934"/>
          <a:stretch/>
        </p:blipFill>
        <p:spPr>
          <a:xfrm>
            <a:off x="423284" y="1045545"/>
            <a:ext cx="11345433" cy="5812455"/>
          </a:xfrm>
          <a:prstGeom prst="rect">
            <a:avLst/>
          </a:prstGeom>
        </p:spPr>
      </p:pic>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spTree>
    <p:extLst>
      <p:ext uri="{BB962C8B-B14F-4D97-AF65-F5344CB8AC3E}">
        <p14:creationId xmlns:p14="http://schemas.microsoft.com/office/powerpoint/2010/main" val="511581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Voorblad Groen Lee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804C8CB9-DE8D-1541-AB67-994B9F212A9C}"/>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2" name="Title 1"/>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3" name="Subtitle 2"/>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7" name="Graphic 6">
            <a:extLst>
              <a:ext uri="{FF2B5EF4-FFF2-40B4-BE49-F238E27FC236}">
                <a16:creationId xmlns:a16="http://schemas.microsoft.com/office/drawing/2014/main" id="{627F9E93-62A0-B44B-9434-670A4EAA80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8355" y="-1"/>
            <a:ext cx="3028107" cy="1271118"/>
          </a:xfrm>
          <a:prstGeom prst="rect">
            <a:avLst/>
          </a:prstGeom>
        </p:spPr>
      </p:pic>
    </p:spTree>
    <p:extLst>
      <p:ext uri="{BB962C8B-B14F-4D97-AF65-F5344CB8AC3E}">
        <p14:creationId xmlns:p14="http://schemas.microsoft.com/office/powerpoint/2010/main" val="39142779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1 Toega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6"/>
          <a:stretch>
            <a:fillRect/>
          </a:stretch>
        </p:blipFill>
        <p:spPr>
          <a:xfrm>
            <a:off x="8156924" y="232200"/>
            <a:ext cx="4035076" cy="475834"/>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cxnSp>
        <p:nvCxnSpPr>
          <p:cNvPr id="13" name="Straight Connector 11">
            <a:extLst>
              <a:ext uri="{FF2B5EF4-FFF2-40B4-BE49-F238E27FC236}">
                <a16:creationId xmlns:a16="http://schemas.microsoft.com/office/drawing/2014/main" id="{5CCC342B-AFEF-3446-92BB-68EC0D7E48FC}"/>
              </a:ext>
            </a:extLst>
          </p:cNvPr>
          <p:cNvCxnSpPr>
            <a:cxnSpLocks/>
          </p:cNvCxnSpPr>
          <p:nvPr userDrawn="1"/>
        </p:nvCxnSpPr>
        <p:spPr>
          <a:xfrm>
            <a:off x="6460715" y="2462614"/>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3DA189A9-8435-674E-9086-BF70C66EDE49}"/>
              </a:ext>
            </a:extLst>
          </p:cNvPr>
          <p:cNvSpPr txBox="1"/>
          <p:nvPr userDrawn="1"/>
        </p:nvSpPr>
        <p:spPr>
          <a:xfrm>
            <a:off x="6465958" y="1870947"/>
            <a:ext cx="5051752" cy="451459"/>
          </a:xfrm>
          <a:prstGeom prst="rect">
            <a:avLst/>
          </a:prstGeom>
          <a:noFill/>
        </p:spPr>
        <p:txBody>
          <a:bodyPr wrap="square" rtlCol="0" anchor="b" anchorCtr="0">
            <a:noAutofit/>
          </a:bodyPr>
          <a:lstStyle/>
          <a:p>
            <a:pPr algn="l"/>
            <a:r>
              <a:rPr lang="nl-NL" sz="2400" b="1" dirty="0">
                <a:solidFill>
                  <a:srgbClr val="39870C"/>
                </a:solidFill>
              </a:rPr>
              <a:t>Toegang verlenen</a:t>
            </a:r>
          </a:p>
        </p:txBody>
      </p:sp>
      <p:sp>
        <p:nvSpPr>
          <p:cNvPr id="17" name="Tekstvak 16">
            <a:extLst>
              <a:ext uri="{FF2B5EF4-FFF2-40B4-BE49-F238E27FC236}">
                <a16:creationId xmlns:a16="http://schemas.microsoft.com/office/drawing/2014/main" id="{9F0D01FF-6353-3742-AD0C-0C9447884F82}"/>
              </a:ext>
            </a:extLst>
          </p:cNvPr>
          <p:cNvSpPr txBox="1"/>
          <p:nvPr userDrawn="1"/>
        </p:nvSpPr>
        <p:spPr>
          <a:xfrm>
            <a:off x="6459458" y="2677789"/>
            <a:ext cx="5063496" cy="2155776"/>
          </a:xfrm>
          <a:prstGeom prst="rect">
            <a:avLst/>
          </a:prstGeom>
          <a:noFill/>
        </p:spPr>
        <p:txBody>
          <a:bodyPr wrap="square" rtlCol="0">
            <a:noAutofit/>
          </a:bodyPr>
          <a:lstStyle/>
          <a:p>
            <a:r>
              <a:rPr lang="nl-NL" sz="1600" kern="1200" dirty="0">
                <a:solidFill>
                  <a:schemeClr val="tx1"/>
                </a:solidFill>
                <a:effectLst/>
                <a:latin typeface="+mn-lt"/>
                <a:ea typeface="+mn-ea"/>
                <a:cs typeface="+mn-cs"/>
              </a:rPr>
              <a:t>Met diensten en producten van Logius kan</a:t>
            </a:r>
          </a:p>
          <a:p>
            <a:r>
              <a:rPr lang="nl-NL" sz="1600" kern="1200" dirty="0">
                <a:solidFill>
                  <a:schemeClr val="tx1"/>
                </a:solidFill>
                <a:effectLst/>
                <a:latin typeface="+mn-lt"/>
                <a:ea typeface="+mn-ea"/>
                <a:cs typeface="+mn-cs"/>
              </a:rPr>
              <a:t>veilig en makkelijk toegang worden gegeven</a:t>
            </a:r>
          </a:p>
          <a:p>
            <a:r>
              <a:rPr lang="nl-NL" sz="1600" kern="1200" dirty="0">
                <a:solidFill>
                  <a:schemeClr val="tx1"/>
                </a:solidFill>
                <a:effectLst/>
                <a:latin typeface="+mn-lt"/>
                <a:ea typeface="+mn-ea"/>
                <a:cs typeface="+mn-cs"/>
              </a:rPr>
              <a:t>tot online dienstverlening. Niet alleen vanuit Nederland, maar ook daarbuiten.</a:t>
            </a:r>
          </a:p>
          <a:p>
            <a:endParaRPr lang="nl-NL" sz="1600" kern="1200" dirty="0">
              <a:solidFill>
                <a:schemeClr val="tx1"/>
              </a:solidFill>
              <a:effectLst/>
              <a:latin typeface="+mn-lt"/>
              <a:ea typeface="+mn-ea"/>
              <a:cs typeface="+mn-cs"/>
            </a:endParaRPr>
          </a:p>
          <a:p>
            <a:r>
              <a:rPr lang="nl-NL" sz="1600" kern="1200" dirty="0">
                <a:solidFill>
                  <a:schemeClr val="tx1"/>
                </a:solidFill>
                <a:effectLst/>
                <a:latin typeface="+mn-lt"/>
                <a:ea typeface="+mn-ea"/>
                <a:cs typeface="+mn-cs"/>
              </a:rPr>
              <a:t>Vaak gaat het om privacygevoelige gegevens. Logius biedt de zekerheid dat gegevens met</a:t>
            </a:r>
          </a:p>
          <a:p>
            <a:r>
              <a:rPr lang="nl-NL" sz="1600" kern="1200" dirty="0">
                <a:solidFill>
                  <a:schemeClr val="tx1"/>
                </a:solidFill>
                <a:effectLst/>
                <a:latin typeface="+mn-lt"/>
                <a:ea typeface="+mn-ea"/>
                <a:cs typeface="+mn-cs"/>
              </a:rPr>
              <a:t>de juiste persoon of het juiste bedrijf worden gedeeld. </a:t>
            </a:r>
          </a:p>
        </p:txBody>
      </p:sp>
    </p:spTree>
    <p:extLst>
      <p:ext uri="{BB962C8B-B14F-4D97-AF65-F5344CB8AC3E}">
        <p14:creationId xmlns:p14="http://schemas.microsoft.com/office/powerpoint/2010/main" val="314313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 Toegang Kernboodschap met illustratie">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657DD06-3159-7844-A0B8-10A1256450E2}"/>
              </a:ext>
            </a:extLst>
          </p:cNvPr>
          <p:cNvSpPr/>
          <p:nvPr userDrawn="1"/>
        </p:nvSpPr>
        <p:spPr>
          <a:xfrm>
            <a:off x="0" y="0"/>
            <a:ext cx="6096000" cy="6858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4" name="Afbeelding 13">
            <a:extLst>
              <a:ext uri="{FF2B5EF4-FFF2-40B4-BE49-F238E27FC236}">
                <a16:creationId xmlns:a16="http://schemas.microsoft.com/office/drawing/2014/main" id="{E08DB017-C0CC-1A41-82D3-8D5F901A846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7760" y="1510200"/>
            <a:ext cx="4145629" cy="3744000"/>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462614"/>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870947"/>
            <a:ext cx="5051752" cy="451459"/>
          </a:xfrm>
          <a:prstGeom prst="rect">
            <a:avLst/>
          </a:prstGeom>
          <a:noFill/>
        </p:spPr>
        <p:txBody>
          <a:bodyPr wrap="square" rtlCol="0" anchor="b" anchorCtr="0">
            <a:noAutofit/>
          </a:bodyPr>
          <a:lstStyle/>
          <a:p>
            <a:pPr algn="l"/>
            <a:r>
              <a:rPr lang="nl-NL" sz="2400" b="1" dirty="0">
                <a:solidFill>
                  <a:srgbClr val="39870C"/>
                </a:solidFill>
              </a:rPr>
              <a:t>Toegang verlenen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677789"/>
            <a:ext cx="5063496" cy="2155776"/>
          </a:xfrm>
          <a:prstGeom prst="rect">
            <a:avLst/>
          </a:prstGeom>
          <a:noFill/>
        </p:spPr>
        <p:txBody>
          <a:bodyPr wrap="square" rtlCol="0">
            <a:noAutofit/>
          </a:bodyPr>
          <a:lstStyle/>
          <a:p>
            <a:r>
              <a:rPr lang="nl-NL" sz="1600" kern="1200" dirty="0">
                <a:solidFill>
                  <a:schemeClr val="tx1"/>
                </a:solidFill>
                <a:effectLst/>
                <a:latin typeface="+mn-lt"/>
                <a:ea typeface="+mn-ea"/>
                <a:cs typeface="+mn-cs"/>
              </a:rPr>
              <a:t>Met diensten en producten van Logius kan</a:t>
            </a:r>
          </a:p>
          <a:p>
            <a:r>
              <a:rPr lang="nl-NL" sz="1600" kern="1200" dirty="0">
                <a:solidFill>
                  <a:schemeClr val="tx1"/>
                </a:solidFill>
                <a:effectLst/>
                <a:latin typeface="+mn-lt"/>
                <a:ea typeface="+mn-ea"/>
                <a:cs typeface="+mn-cs"/>
              </a:rPr>
              <a:t>veilig en makkelijk toegang worden gegeven</a:t>
            </a:r>
          </a:p>
          <a:p>
            <a:r>
              <a:rPr lang="nl-NL" sz="1600" kern="1200" dirty="0">
                <a:solidFill>
                  <a:schemeClr val="tx1"/>
                </a:solidFill>
                <a:effectLst/>
                <a:latin typeface="+mn-lt"/>
                <a:ea typeface="+mn-ea"/>
                <a:cs typeface="+mn-cs"/>
              </a:rPr>
              <a:t>tot online dienstverlening. Niet alleen vanuit Nederland, maar ook daarbuiten.</a:t>
            </a:r>
          </a:p>
          <a:p>
            <a:endParaRPr lang="nl-NL" sz="1600" kern="1200" dirty="0">
              <a:solidFill>
                <a:schemeClr val="tx1"/>
              </a:solidFill>
              <a:effectLst/>
              <a:latin typeface="+mn-lt"/>
              <a:ea typeface="+mn-ea"/>
              <a:cs typeface="+mn-cs"/>
            </a:endParaRPr>
          </a:p>
          <a:p>
            <a:r>
              <a:rPr lang="nl-NL" sz="1600" kern="1200" dirty="0">
                <a:solidFill>
                  <a:schemeClr val="tx1"/>
                </a:solidFill>
                <a:effectLst/>
                <a:latin typeface="+mn-lt"/>
                <a:ea typeface="+mn-ea"/>
                <a:cs typeface="+mn-cs"/>
              </a:rPr>
              <a:t>Vaak gaat het om privacygevoelige gegevens. Logius biedt de zekerheid dat gegevens met</a:t>
            </a:r>
          </a:p>
          <a:p>
            <a:r>
              <a:rPr lang="nl-NL" sz="1600" kern="1200" dirty="0">
                <a:solidFill>
                  <a:schemeClr val="tx1"/>
                </a:solidFill>
                <a:effectLst/>
                <a:latin typeface="+mn-lt"/>
                <a:ea typeface="+mn-ea"/>
                <a:cs typeface="+mn-cs"/>
              </a:rPr>
              <a:t>de juiste persoon of het juiste bedrijf worden gedeeld. </a:t>
            </a:r>
          </a:p>
        </p:txBody>
      </p:sp>
      <p:pic>
        <p:nvPicPr>
          <p:cNvPr id="15" name="Picture 10">
            <a:extLst>
              <a:ext uri="{FF2B5EF4-FFF2-40B4-BE49-F238E27FC236}">
                <a16:creationId xmlns:a16="http://schemas.microsoft.com/office/drawing/2014/main" id="{A06225AB-BE4F-6742-BC9F-D9B7BD5A8967}"/>
              </a:ext>
            </a:extLst>
          </p:cNvPr>
          <p:cNvPicPr>
            <a:picLocks noChangeAspect="1"/>
          </p:cNvPicPr>
          <p:nvPr userDrawn="1"/>
        </p:nvPicPr>
        <p:blipFill>
          <a:blip r:embed="rId5"/>
          <a:stretch>
            <a:fillRect/>
          </a:stretch>
        </p:blipFill>
        <p:spPr>
          <a:xfrm>
            <a:off x="8156924" y="232200"/>
            <a:ext cx="4035076" cy="475834"/>
          </a:xfrm>
          <a:prstGeom prst="rect">
            <a:avLst/>
          </a:prstGeom>
        </p:spPr>
      </p:pic>
      <p:sp>
        <p:nvSpPr>
          <p:cNvPr id="16" name="Tekstvak 15">
            <a:extLst>
              <a:ext uri="{FF2B5EF4-FFF2-40B4-BE49-F238E27FC236}">
                <a16:creationId xmlns:a16="http://schemas.microsoft.com/office/drawing/2014/main" id="{3FFC2806-5D7F-2442-A9B3-7DEBAE7C1A89}"/>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6029645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 Toegang Tussenblad">
    <p:bg>
      <p:bgPr>
        <a:solidFill>
          <a:schemeClr val="accent2"/>
        </a:solidFill>
        <a:effectLst/>
      </p:bgPr>
    </p:bg>
    <p:spTree>
      <p:nvGrpSpPr>
        <p:cNvPr id="1" name=""/>
        <p:cNvGrpSpPr/>
        <p:nvPr/>
      </p:nvGrpSpPr>
      <p:grpSpPr>
        <a:xfrm>
          <a:off x="0" y="0"/>
          <a:ext cx="0" cy="0"/>
          <a:chOff x="0" y="0"/>
          <a:chExt cx="0" cy="0"/>
        </a:xfrm>
      </p:grpSpPr>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pic>
        <p:nvPicPr>
          <p:cNvPr id="32" name="Picture 31">
            <a:extLst>
              <a:ext uri="{FF2B5EF4-FFF2-40B4-BE49-F238E27FC236}">
                <a16:creationId xmlns:a16="http://schemas.microsoft.com/office/drawing/2014/main" id="{C81DD064-4EF2-DC48-8B4B-25D2A37845BF}"/>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654125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4 Toegang Tussenblad met tekst">
    <p:bg>
      <p:bgPr>
        <a:solidFill>
          <a:srgbClr val="E17000"/>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23" name="Tekstvak 4">
            <a:extLst>
              <a:ext uri="{FF2B5EF4-FFF2-40B4-BE49-F238E27FC236}">
                <a16:creationId xmlns:a16="http://schemas.microsoft.com/office/drawing/2014/main" id="{5F403CDF-484D-F747-AFC5-269CA916EBF2}"/>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pic>
        <p:nvPicPr>
          <p:cNvPr id="24" name="Picture 23">
            <a:extLst>
              <a:ext uri="{FF2B5EF4-FFF2-40B4-BE49-F238E27FC236}">
                <a16:creationId xmlns:a16="http://schemas.microsoft.com/office/drawing/2014/main" id="{F3FBC45E-81C6-3F45-86D7-2FBE47219CCB}"/>
              </a:ext>
            </a:extLst>
          </p:cNvPr>
          <p:cNvPicPr>
            <a:picLocks noChangeAspect="1"/>
          </p:cNvPicPr>
          <p:nvPr userDrawn="1"/>
        </p:nvPicPr>
        <p:blipFill>
          <a:blip r:embed="rId4"/>
          <a:stretch>
            <a:fillRect/>
          </a:stretch>
        </p:blipFill>
        <p:spPr>
          <a:xfrm>
            <a:off x="5905525" y="2146300"/>
            <a:ext cx="380950" cy="4711700"/>
          </a:xfrm>
          <a:prstGeom prst="rect">
            <a:avLst/>
          </a:prstGeom>
        </p:spPr>
      </p:pic>
      <p:sp>
        <p:nvSpPr>
          <p:cNvPr id="25" name="Oval 24">
            <a:extLst>
              <a:ext uri="{FF2B5EF4-FFF2-40B4-BE49-F238E27FC236}">
                <a16:creationId xmlns:a16="http://schemas.microsoft.com/office/drawing/2014/main" id="{100148D0-93D0-E14F-BDAE-D82C7F326F48}"/>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6" name="Oval 25">
            <a:extLst>
              <a:ext uri="{FF2B5EF4-FFF2-40B4-BE49-F238E27FC236}">
                <a16:creationId xmlns:a16="http://schemas.microsoft.com/office/drawing/2014/main" id="{62A4AFB5-0316-6740-9A10-7BFB7F090206}"/>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7" name="Oval 26">
            <a:extLst>
              <a:ext uri="{FF2B5EF4-FFF2-40B4-BE49-F238E27FC236}">
                <a16:creationId xmlns:a16="http://schemas.microsoft.com/office/drawing/2014/main" id="{3D882616-40FC-5741-B25A-F53D270A2752}"/>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8" name="Oval 27">
            <a:extLst>
              <a:ext uri="{FF2B5EF4-FFF2-40B4-BE49-F238E27FC236}">
                <a16:creationId xmlns:a16="http://schemas.microsoft.com/office/drawing/2014/main" id="{AF24DEE7-E691-A049-8282-742DA4867F63}"/>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9" name="Oval 28">
            <a:extLst>
              <a:ext uri="{FF2B5EF4-FFF2-40B4-BE49-F238E27FC236}">
                <a16:creationId xmlns:a16="http://schemas.microsoft.com/office/drawing/2014/main" id="{32C487CF-FBE6-4343-9FCF-AAFD41A60295}"/>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3614056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5 Toegang Tussenblad Oranje">
    <p:bg>
      <p:bgPr>
        <a:solidFill>
          <a:srgbClr val="E17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bg1"/>
                </a:solidFill>
              </a:rPr>
              <a:t>Toegang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EDA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5" name="Afbeelding 4">
            <a:extLst>
              <a:ext uri="{FF2B5EF4-FFF2-40B4-BE49-F238E27FC236}">
                <a16:creationId xmlns:a16="http://schemas.microsoft.com/office/drawing/2014/main" id="{48FF222A-C29B-754C-BC00-28ABFD8EFD9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404134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6 Toegang Tussenblad Licht Oranje">
    <p:bg>
      <p:bgPr>
        <a:solidFill>
          <a:srgbClr val="F9E2C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Toegang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FCF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Afbeelding 11">
            <a:extLst>
              <a:ext uri="{FF2B5EF4-FFF2-40B4-BE49-F238E27FC236}">
                <a16:creationId xmlns:a16="http://schemas.microsoft.com/office/drawing/2014/main" id="{4FEF6653-FDBC-CB40-8667-C43D4C4EBB5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28946474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 Toega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3690290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 Toegang visual links - Tekst rechts">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694EA0F2-8BB0-C941-8081-2A221CE58B96}"/>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6" name="Graphic 15">
            <a:extLst>
              <a:ext uri="{FF2B5EF4-FFF2-40B4-BE49-F238E27FC236}">
                <a16:creationId xmlns:a16="http://schemas.microsoft.com/office/drawing/2014/main" id="{685B02D8-94FE-E743-BF10-FCCF83D6159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6"/>
          <a:stretch>
            <a:fillRect/>
          </a:stretch>
        </p:blipFill>
        <p:spPr>
          <a:xfrm>
            <a:off x="8156924" y="232200"/>
            <a:ext cx="4035076" cy="475834"/>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12706511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 Toegang Beeld voorbeeld – tekst">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76C17972-288F-054E-8236-F58300453B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9" name="Picture 6">
            <a:extLst>
              <a:ext uri="{FF2B5EF4-FFF2-40B4-BE49-F238E27FC236}">
                <a16:creationId xmlns:a16="http://schemas.microsoft.com/office/drawing/2014/main" id="{B354502A-62EC-D64A-B8A5-214E392C7D96}"/>
              </a:ext>
            </a:extLst>
          </p:cNvPr>
          <p:cNvPicPr>
            <a:picLocks noChangeAspect="1"/>
          </p:cNvPicPr>
          <p:nvPr userDrawn="1"/>
        </p:nvPicPr>
        <p:blipFill>
          <a:blip r:embed="rId5"/>
          <a:stretch>
            <a:fillRect/>
          </a:stretch>
        </p:blipFill>
        <p:spPr>
          <a:xfrm>
            <a:off x="8156924" y="232200"/>
            <a:ext cx="4035076" cy="475834"/>
          </a:xfrm>
          <a:prstGeom prst="rect">
            <a:avLst/>
          </a:prstGeom>
        </p:spPr>
      </p:pic>
      <p:sp>
        <p:nvSpPr>
          <p:cNvPr id="12" name="Tekstvak 11">
            <a:extLst>
              <a:ext uri="{FF2B5EF4-FFF2-40B4-BE49-F238E27FC236}">
                <a16:creationId xmlns:a16="http://schemas.microsoft.com/office/drawing/2014/main" id="{C2176DC6-7D77-304A-9F76-585E3BF0439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14580907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10 Toegang Illustratie - Teks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43FF0B-77E7-4F47-8E9E-79C2AF5418C0}"/>
              </a:ext>
            </a:extLst>
          </p:cNvPr>
          <p:cNvPicPr>
            <a:picLocks noChangeAspect="1"/>
          </p:cNvPicPr>
          <p:nvPr userDrawn="1"/>
        </p:nvPicPr>
        <p:blipFill>
          <a:blip r:embed="rId2"/>
          <a:stretch>
            <a:fillRect/>
          </a:stretch>
        </p:blipFill>
        <p:spPr>
          <a:xfrm>
            <a:off x="8156924" y="232200"/>
            <a:ext cx="4035076" cy="475834"/>
          </a:xfrm>
          <a:prstGeom prst="rect">
            <a:avLst/>
          </a:prstGeom>
        </p:spPr>
      </p:pic>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F9E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sp>
        <p:nvSpPr>
          <p:cNvPr id="14" name="Tekstvak 13">
            <a:extLst>
              <a:ext uri="{FF2B5EF4-FFF2-40B4-BE49-F238E27FC236}">
                <a16:creationId xmlns:a16="http://schemas.microsoft.com/office/drawing/2014/main" id="{B2067669-1CC0-5846-927A-0A37181306EF}"/>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pic>
        <p:nvPicPr>
          <p:cNvPr id="3" name="Afbeelding 2">
            <a:extLst>
              <a:ext uri="{FF2B5EF4-FFF2-40B4-BE49-F238E27FC236}">
                <a16:creationId xmlns:a16="http://schemas.microsoft.com/office/drawing/2014/main" id="{3DA71101-4776-4641-B909-F9DB07EAB4D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7760" y="1510200"/>
            <a:ext cx="4145629" cy="3744000"/>
          </a:xfrm>
          <a:prstGeom prst="rect">
            <a:avLst/>
          </a:prstGeom>
        </p:spPr>
      </p:pic>
      <p:cxnSp>
        <p:nvCxnSpPr>
          <p:cNvPr id="12" name="Straight Connector 11">
            <a:extLst>
              <a:ext uri="{FF2B5EF4-FFF2-40B4-BE49-F238E27FC236}">
                <a16:creationId xmlns:a16="http://schemas.microsoft.com/office/drawing/2014/main" id="{E8B81A84-3259-1542-B0A4-6B93DA24C243}"/>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49F6AA18-B6C0-4541-8935-089D51462007}"/>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8" name="Text Placeholder 15">
            <a:extLst>
              <a:ext uri="{FF2B5EF4-FFF2-40B4-BE49-F238E27FC236}">
                <a16:creationId xmlns:a16="http://schemas.microsoft.com/office/drawing/2014/main" id="{03FB1E6D-D763-2645-A99F-2C1E9E1F6ADF}"/>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249238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 Voorblad Wit Lee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4637" y="0"/>
            <a:ext cx="3014607" cy="1199653"/>
          </a:xfrm>
          <a:prstGeom prst="rect">
            <a:avLst/>
          </a:prstGeom>
        </p:spPr>
      </p:pic>
      <p:sp>
        <p:nvSpPr>
          <p:cNvPr id="10" name="Picture Placeholder 22">
            <a:extLst>
              <a:ext uri="{FF2B5EF4-FFF2-40B4-BE49-F238E27FC236}">
                <a16:creationId xmlns:a16="http://schemas.microsoft.com/office/drawing/2014/main" id="{E899B76C-B2F7-4D46-87C1-E196CD0A66D6}"/>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sp>
        <p:nvSpPr>
          <p:cNvPr id="6" name="Title 1">
            <a:extLst>
              <a:ext uri="{FF2B5EF4-FFF2-40B4-BE49-F238E27FC236}">
                <a16:creationId xmlns:a16="http://schemas.microsoft.com/office/drawing/2014/main" id="{AA0122F6-8DDF-BE41-A95F-5963D675F987}"/>
              </a:ext>
            </a:extLst>
          </p:cNvPr>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2CEBBF28-B5D2-4F46-B25D-E7D92F07384D}"/>
              </a:ext>
            </a:extLst>
          </p:cNvPr>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tx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6570152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11 Toega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4622388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2 Toega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Picture 6">
            <a:extLst>
              <a:ext uri="{FF2B5EF4-FFF2-40B4-BE49-F238E27FC236}">
                <a16:creationId xmlns:a16="http://schemas.microsoft.com/office/drawing/2014/main" id="{556D548D-9F19-6640-BA13-2DC5F552DFBF}"/>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4" name="Tekstvak 13">
            <a:extLst>
              <a:ext uri="{FF2B5EF4-FFF2-40B4-BE49-F238E27FC236}">
                <a16:creationId xmlns:a16="http://schemas.microsoft.com/office/drawing/2014/main" id="{43A778F9-56CC-3841-B5AB-7551E324F24C}"/>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2980857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13 Toega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E17000"/>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8" name="Picture 6">
            <a:extLst>
              <a:ext uri="{FF2B5EF4-FFF2-40B4-BE49-F238E27FC236}">
                <a16:creationId xmlns:a16="http://schemas.microsoft.com/office/drawing/2014/main" id="{E118A022-2E33-AE43-96B0-C1A78C493678}"/>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10" name="Tekstvak 9">
            <a:extLst>
              <a:ext uri="{FF2B5EF4-FFF2-40B4-BE49-F238E27FC236}">
                <a16:creationId xmlns:a16="http://schemas.microsoft.com/office/drawing/2014/main" id="{E6FCF774-F7F6-124D-B2F2-189BDADBB1F4}"/>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Tree>
    <p:extLst>
      <p:ext uri="{BB962C8B-B14F-4D97-AF65-F5344CB8AC3E}">
        <p14:creationId xmlns:p14="http://schemas.microsoft.com/office/powerpoint/2010/main" val="17141160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14 Toega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4" name="Picture 6">
            <a:extLst>
              <a:ext uri="{FF2B5EF4-FFF2-40B4-BE49-F238E27FC236}">
                <a16:creationId xmlns:a16="http://schemas.microsoft.com/office/drawing/2014/main" id="{373FBD78-CF79-194C-AE0C-4D2B17A16DD8}"/>
              </a:ext>
            </a:extLst>
          </p:cNvPr>
          <p:cNvPicPr>
            <a:picLocks noChangeAspect="1"/>
          </p:cNvPicPr>
          <p:nvPr userDrawn="1"/>
        </p:nvPicPr>
        <p:blipFill>
          <a:blip r:embed="rId4"/>
          <a:stretch>
            <a:fillRect/>
          </a:stretch>
        </p:blipFill>
        <p:spPr>
          <a:xfrm>
            <a:off x="8156924" y="232200"/>
            <a:ext cx="4035076" cy="475834"/>
          </a:xfrm>
          <a:prstGeom prst="rect">
            <a:avLst/>
          </a:prstGeom>
        </p:spPr>
      </p:pic>
      <p:sp>
        <p:nvSpPr>
          <p:cNvPr id="5" name="Tekstvak 4">
            <a:extLst>
              <a:ext uri="{FF2B5EF4-FFF2-40B4-BE49-F238E27FC236}">
                <a16:creationId xmlns:a16="http://schemas.microsoft.com/office/drawing/2014/main" id="{0A26850D-6BAD-6842-A49D-992D4036E4C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Toegang</a:t>
            </a:r>
          </a:p>
        </p:txBody>
      </p:sp>
      <p:sp>
        <p:nvSpPr>
          <p:cNvPr id="7" name="Tijdelijke aanduiding voor afbeelding 3">
            <a:extLst>
              <a:ext uri="{FF2B5EF4-FFF2-40B4-BE49-F238E27FC236}">
                <a16:creationId xmlns:a16="http://schemas.microsoft.com/office/drawing/2014/main" id="{1285364B-54E1-FE4C-AC63-24684CF4CA1F}"/>
              </a:ext>
            </a:extLst>
          </p:cNvPr>
          <p:cNvSpPr>
            <a:spLocks noGrp="1"/>
          </p:cNvSpPr>
          <p:nvPr userDrawn="1">
            <p:ph type="pic" sz="quarter" idx="10"/>
          </p:nvPr>
        </p:nvSpPr>
        <p:spPr>
          <a:xfrm>
            <a:off x="0" y="963561"/>
            <a:ext cx="12192000" cy="5894439"/>
          </a:xfrm>
        </p:spPr>
        <p:txBody>
          <a:bodyPr/>
          <a:lstStyle/>
          <a:p>
            <a:endParaRPr lang="nl-NL"/>
          </a:p>
        </p:txBody>
      </p:sp>
    </p:spTree>
    <p:extLst>
      <p:ext uri="{BB962C8B-B14F-4D97-AF65-F5344CB8AC3E}">
        <p14:creationId xmlns:p14="http://schemas.microsoft.com/office/powerpoint/2010/main" val="31077122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 Interactie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563198"/>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971531"/>
            <a:ext cx="5051752" cy="451459"/>
          </a:xfrm>
          <a:prstGeom prst="rect">
            <a:avLst/>
          </a:prstGeom>
          <a:noFill/>
        </p:spPr>
        <p:txBody>
          <a:bodyPr wrap="square" rtlCol="0" anchor="b" anchorCtr="0">
            <a:noAutofit/>
          </a:bodyPr>
          <a:lstStyle/>
          <a:p>
            <a:pPr algn="l"/>
            <a:r>
              <a:rPr lang="nl-NL" sz="2400" b="1" dirty="0">
                <a:solidFill>
                  <a:srgbClr val="39870C"/>
                </a:solidFill>
              </a:rPr>
              <a:t>Interactie</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778373"/>
            <a:ext cx="5063496" cy="1958210"/>
          </a:xfrm>
          <a:prstGeom prst="rect">
            <a:avLst/>
          </a:prstGeom>
          <a:noFill/>
        </p:spPr>
        <p:txBody>
          <a:bodyPr wrap="square" rtlCol="0">
            <a:noAutofit/>
          </a:bodyPr>
          <a:lstStyle/>
          <a:p>
            <a:pPr eaLnBrk="0" hangingPunct="0"/>
            <a:r>
              <a:rPr lang="nl-NL" sz="1600" dirty="0"/>
              <a:t>Burgers en ondernemers kunt u op een </a:t>
            </a:r>
          </a:p>
          <a:p>
            <a:pPr eaLnBrk="0" hangingPunct="0"/>
            <a:r>
              <a:rPr lang="nl-NL" sz="1600" dirty="0"/>
              <a:t>veilige en toegankelijke manier attenderen op belangrijke zaken met een digitaal bericht. </a:t>
            </a:r>
          </a:p>
          <a:p>
            <a:pPr eaLnBrk="0" hangingPunct="0"/>
            <a:endParaRPr lang="nl-NL" sz="1600" dirty="0"/>
          </a:p>
          <a:p>
            <a:pPr eaLnBrk="0" hangingPunct="0"/>
            <a:r>
              <a:rPr lang="nl-NL" sz="1600" dirty="0"/>
              <a:t>Ook kunt u iemand inzicht geven in zijn of haar geregistreerde gegevens en diegene de regie geven over deze persoonsgegevens, waaronder het delen met anderen.</a:t>
            </a:r>
          </a:p>
        </p:txBody>
      </p:sp>
      <p:pic>
        <p:nvPicPr>
          <p:cNvPr id="13" name="Graphic 12">
            <a:extLst>
              <a:ext uri="{FF2B5EF4-FFF2-40B4-BE49-F238E27FC236}">
                <a16:creationId xmlns:a16="http://schemas.microsoft.com/office/drawing/2014/main" id="{A6455DB3-77EF-6540-B258-AD1A724B09B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9343" y="232079"/>
            <a:ext cx="4035075" cy="482242"/>
          </a:xfrm>
          <a:prstGeom prst="rect">
            <a:avLst/>
          </a:prstGeom>
        </p:spPr>
      </p:pic>
      <p:sp>
        <p:nvSpPr>
          <p:cNvPr id="14" name="Tekstvak 13">
            <a:extLst>
              <a:ext uri="{FF2B5EF4-FFF2-40B4-BE49-F238E27FC236}">
                <a16:creationId xmlns:a16="http://schemas.microsoft.com/office/drawing/2014/main" id="{8B92C893-A9DE-0E48-96BD-91C2062CEDE0}"/>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17027924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 Interactie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332595" y="1616075"/>
            <a:ext cx="3428554" cy="3625850"/>
          </a:xfrm>
          <a:prstGeom prst="rect">
            <a:avLst/>
          </a:prstGeom>
        </p:spPr>
      </p:pic>
      <p:cxnSp>
        <p:nvCxnSpPr>
          <p:cNvPr id="14" name="Straight Connector 11">
            <a:extLst>
              <a:ext uri="{FF2B5EF4-FFF2-40B4-BE49-F238E27FC236}">
                <a16:creationId xmlns:a16="http://schemas.microsoft.com/office/drawing/2014/main" id="{F6CEE914-9D13-D54B-B5CA-8819BC535BB8}"/>
              </a:ext>
            </a:extLst>
          </p:cNvPr>
          <p:cNvCxnSpPr>
            <a:cxnSpLocks/>
          </p:cNvCxnSpPr>
          <p:nvPr userDrawn="1"/>
        </p:nvCxnSpPr>
        <p:spPr>
          <a:xfrm>
            <a:off x="6460715" y="2563198"/>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75A6C407-3710-9346-ADD7-4A886ED09A77}"/>
              </a:ext>
            </a:extLst>
          </p:cNvPr>
          <p:cNvSpPr txBox="1"/>
          <p:nvPr userDrawn="1"/>
        </p:nvSpPr>
        <p:spPr>
          <a:xfrm>
            <a:off x="6465958" y="1971531"/>
            <a:ext cx="5051752" cy="451459"/>
          </a:xfrm>
          <a:prstGeom prst="rect">
            <a:avLst/>
          </a:prstGeom>
          <a:noFill/>
        </p:spPr>
        <p:txBody>
          <a:bodyPr wrap="square" rtlCol="0" anchor="b" anchorCtr="0">
            <a:noAutofit/>
          </a:bodyPr>
          <a:lstStyle/>
          <a:p>
            <a:pPr algn="l"/>
            <a:r>
              <a:rPr lang="nl-NL" sz="2400" b="1" dirty="0">
                <a:solidFill>
                  <a:srgbClr val="39870C"/>
                </a:solidFill>
              </a:rPr>
              <a:t>Interactie</a:t>
            </a:r>
          </a:p>
        </p:txBody>
      </p:sp>
      <p:sp>
        <p:nvSpPr>
          <p:cNvPr id="16" name="Tekstvak 15">
            <a:extLst>
              <a:ext uri="{FF2B5EF4-FFF2-40B4-BE49-F238E27FC236}">
                <a16:creationId xmlns:a16="http://schemas.microsoft.com/office/drawing/2014/main" id="{345D07BC-5871-5744-8C5A-1096E40EC17A}"/>
              </a:ext>
            </a:extLst>
          </p:cNvPr>
          <p:cNvSpPr txBox="1"/>
          <p:nvPr userDrawn="1"/>
        </p:nvSpPr>
        <p:spPr>
          <a:xfrm>
            <a:off x="6459458" y="2778373"/>
            <a:ext cx="5063496" cy="1958210"/>
          </a:xfrm>
          <a:prstGeom prst="rect">
            <a:avLst/>
          </a:prstGeom>
          <a:noFill/>
        </p:spPr>
        <p:txBody>
          <a:bodyPr wrap="square" rtlCol="0">
            <a:noAutofit/>
          </a:bodyPr>
          <a:lstStyle/>
          <a:p>
            <a:pPr eaLnBrk="0" hangingPunct="0"/>
            <a:r>
              <a:rPr lang="nl-NL" sz="1600" dirty="0"/>
              <a:t>Burgers en ondernemers kunt u op een </a:t>
            </a:r>
          </a:p>
          <a:p>
            <a:pPr eaLnBrk="0" hangingPunct="0"/>
            <a:r>
              <a:rPr lang="nl-NL" sz="1600" dirty="0"/>
              <a:t>veilige en toegankelijke manier attenderen op belangrijke zaken met een digitaal bericht. </a:t>
            </a:r>
          </a:p>
          <a:p>
            <a:pPr eaLnBrk="0" hangingPunct="0"/>
            <a:endParaRPr lang="nl-NL" sz="1600" dirty="0"/>
          </a:p>
          <a:p>
            <a:pPr eaLnBrk="0" hangingPunct="0"/>
            <a:r>
              <a:rPr lang="nl-NL" sz="1600" dirty="0"/>
              <a:t>Ook kunt u iemand inzicht geven in zijn of haar geregistreerde gegevens en diegene de regie geven over deze persoonsgegevens, waaronder het delen met anderen.</a:t>
            </a:r>
          </a:p>
        </p:txBody>
      </p:sp>
    </p:spTree>
    <p:extLst>
      <p:ext uri="{BB962C8B-B14F-4D97-AF65-F5344CB8AC3E}">
        <p14:creationId xmlns:p14="http://schemas.microsoft.com/office/powerpoint/2010/main" val="2355829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3 Interactie Tussenblad">
    <p:bg>
      <p:bgPr>
        <a:solidFill>
          <a:srgbClr val="8FCAE7"/>
        </a:solidFill>
        <a:effectLst/>
      </p:bgPr>
    </p:b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331C26AA-4B81-8845-9CF9-4F4B2321F43A}"/>
              </a:ext>
            </a:extLst>
          </p:cNvPr>
          <p:cNvPicPr>
            <a:picLocks noChangeAspect="1"/>
          </p:cNvPicPr>
          <p:nvPr userDrawn="1"/>
        </p:nvPicPr>
        <p:blipFill>
          <a:blip r:embed="rId2"/>
          <a:stretch>
            <a:fillRect/>
          </a:stretch>
        </p:blipFill>
        <p:spPr>
          <a:xfrm>
            <a:off x="5905525" y="2158403"/>
            <a:ext cx="381550" cy="4707018"/>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endParaRPr lang="nl-NL" sz="2050" dirty="0">
              <a:solidFill>
                <a:schemeClr val="bg1"/>
              </a:solidFill>
            </a:endParaRP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14521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 Interactie Tussenblad met tekst">
    <p:bg>
      <p:bgPr>
        <a:solidFill>
          <a:srgbClr val="8FCAE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1" name="Picture 3">
            <a:extLst>
              <a:ext uri="{FF2B5EF4-FFF2-40B4-BE49-F238E27FC236}">
                <a16:creationId xmlns:a16="http://schemas.microsoft.com/office/drawing/2014/main" id="{C78BA1C6-0528-9540-AF01-7359541FC133}"/>
              </a:ext>
            </a:extLst>
          </p:cNvPr>
          <p:cNvPicPr>
            <a:picLocks noChangeAspect="1"/>
          </p:cNvPicPr>
          <p:nvPr userDrawn="1"/>
        </p:nvPicPr>
        <p:blipFill>
          <a:blip r:embed="rId4"/>
          <a:stretch>
            <a:fillRect/>
          </a:stretch>
        </p:blipFill>
        <p:spPr>
          <a:xfrm>
            <a:off x="5905525" y="2158403"/>
            <a:ext cx="381550" cy="4707018"/>
          </a:xfrm>
          <a:prstGeom prst="rect">
            <a:avLst/>
          </a:prstGeom>
        </p:spPr>
      </p:pic>
      <p:sp>
        <p:nvSpPr>
          <p:cNvPr id="13" name="Tekstvak 4">
            <a:extLst>
              <a:ext uri="{FF2B5EF4-FFF2-40B4-BE49-F238E27FC236}">
                <a16:creationId xmlns:a16="http://schemas.microsoft.com/office/drawing/2014/main" id="{93F48887-FE7F-3C4D-8527-5686CABA38F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endParaRPr lang="nl-NL" sz="2050" dirty="0">
              <a:solidFill>
                <a:schemeClr val="bg1"/>
              </a:solidFill>
            </a:endParaRPr>
          </a:p>
          <a:p>
            <a:pPr algn="r">
              <a:lnSpc>
                <a:spcPct val="92000"/>
              </a:lnSpc>
            </a:pPr>
            <a:endParaRPr lang="nl-NL" sz="2050" dirty="0"/>
          </a:p>
          <a:p>
            <a:pPr algn="r">
              <a:lnSpc>
                <a:spcPct val="92000"/>
              </a:lnSpc>
            </a:pPr>
            <a:r>
              <a:rPr lang="nl-NL" sz="2050" dirty="0">
                <a:solidFill>
                  <a:schemeClr val="tx1"/>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14" name="Oval 32">
            <a:extLst>
              <a:ext uri="{FF2B5EF4-FFF2-40B4-BE49-F238E27FC236}">
                <a16:creationId xmlns:a16="http://schemas.microsoft.com/office/drawing/2014/main" id="{8D08F2E8-28E6-2747-8AF8-18DDF62F915F}"/>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Oval 33">
            <a:extLst>
              <a:ext uri="{FF2B5EF4-FFF2-40B4-BE49-F238E27FC236}">
                <a16:creationId xmlns:a16="http://schemas.microsoft.com/office/drawing/2014/main" id="{E60D734B-A8F6-DB44-A198-EF66B5189E1D}"/>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6" name="Oval 34">
            <a:extLst>
              <a:ext uri="{FF2B5EF4-FFF2-40B4-BE49-F238E27FC236}">
                <a16:creationId xmlns:a16="http://schemas.microsoft.com/office/drawing/2014/main" id="{9CDEDE91-8780-8B4F-99CE-4A7B966D9F7F}"/>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7" name="Oval 35">
            <a:extLst>
              <a:ext uri="{FF2B5EF4-FFF2-40B4-BE49-F238E27FC236}">
                <a16:creationId xmlns:a16="http://schemas.microsoft.com/office/drawing/2014/main" id="{5F11A7B0-8FF7-A441-B1F6-5077DD1410BB}"/>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8" name="Oval 36">
            <a:extLst>
              <a:ext uri="{FF2B5EF4-FFF2-40B4-BE49-F238E27FC236}">
                <a16:creationId xmlns:a16="http://schemas.microsoft.com/office/drawing/2014/main" id="{E8A02DBF-ACBC-AD48-9A58-BA1BCA3416D5}"/>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6071828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5 Interactie Tussenblad Blauw">
    <p:bg>
      <p:bgPr>
        <a:solidFill>
          <a:srgbClr val="8FCAE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Interactie</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E9F4F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9" name="Afbeelding 8">
            <a:extLst>
              <a:ext uri="{FF2B5EF4-FFF2-40B4-BE49-F238E27FC236}">
                <a16:creationId xmlns:a16="http://schemas.microsoft.com/office/drawing/2014/main" id="{708CB0CE-339B-0A40-9776-EB1D5B38C2F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5385783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6 Interactie Tussenblad Licht Blauw">
    <p:bg>
      <p:bgPr>
        <a:solidFill>
          <a:srgbClr val="E9F4F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Interactie</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8FCAE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4" name="Afbeelding 3">
            <a:extLst>
              <a:ext uri="{FF2B5EF4-FFF2-40B4-BE49-F238E27FC236}">
                <a16:creationId xmlns:a16="http://schemas.microsoft.com/office/drawing/2014/main" id="{8A3BDA2F-D6E4-4C4C-A90B-DA8DCACC8C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3755472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 Voorblad Zonder F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8" name="Graphic 7">
            <a:extLst>
              <a:ext uri="{FF2B5EF4-FFF2-40B4-BE49-F238E27FC236}">
                <a16:creationId xmlns:a16="http://schemas.microsoft.com/office/drawing/2014/main" id="{482411D4-6059-45D1-97BA-7BAC9191D0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4637" y="0"/>
            <a:ext cx="3014607" cy="1199653"/>
          </a:xfrm>
          <a:prstGeom prst="rect">
            <a:avLst/>
          </a:prstGeom>
        </p:spPr>
      </p:pic>
      <p:sp>
        <p:nvSpPr>
          <p:cNvPr id="6" name="Title 1">
            <a:extLst>
              <a:ext uri="{FF2B5EF4-FFF2-40B4-BE49-F238E27FC236}">
                <a16:creationId xmlns:a16="http://schemas.microsoft.com/office/drawing/2014/main" id="{96079E5B-1629-B140-8348-9D8D7AB4560E}"/>
              </a:ext>
            </a:extLst>
          </p:cNvPr>
          <p:cNvSpPr>
            <a:spLocks noGrp="1"/>
          </p:cNvSpPr>
          <p:nvPr>
            <p:ph type="ctrTitle" hasCustomPrompt="1"/>
          </p:nvPr>
        </p:nvSpPr>
        <p:spPr>
          <a:xfrm>
            <a:off x="6409905" y="1271117"/>
            <a:ext cx="5573124" cy="4287473"/>
          </a:xfrm>
        </p:spPr>
        <p:txBody>
          <a:bodyPr anchor="ctr">
            <a:normAutofit/>
          </a:bodyPr>
          <a:lstStyle>
            <a:lvl1pPr algn="l">
              <a:lnSpc>
                <a:spcPct val="100000"/>
              </a:lnSpc>
              <a:defRPr sz="4099">
                <a:solidFill>
                  <a:srgbClr val="39870C"/>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7" name="Subtitle 2">
            <a:extLst>
              <a:ext uri="{FF2B5EF4-FFF2-40B4-BE49-F238E27FC236}">
                <a16:creationId xmlns:a16="http://schemas.microsoft.com/office/drawing/2014/main" id="{3BE74E9E-956F-0D46-BF54-083418D449D1}"/>
              </a:ext>
            </a:extLst>
          </p:cNvPr>
          <p:cNvSpPr>
            <a:spLocks noGrp="1"/>
          </p:cNvSpPr>
          <p:nvPr>
            <p:ph type="subTitle" idx="1" hasCustomPrompt="1"/>
          </p:nvPr>
        </p:nvSpPr>
        <p:spPr>
          <a:xfrm>
            <a:off x="6409904" y="5735638"/>
            <a:ext cx="5573124" cy="703064"/>
          </a:xfrm>
        </p:spPr>
        <p:txBody>
          <a:bodyPr anchor="b">
            <a:normAutofit/>
          </a:bodyPr>
          <a:lstStyle>
            <a:lvl1pPr marL="0" indent="0" algn="l">
              <a:buNone/>
              <a:defRPr sz="1600">
                <a:solidFill>
                  <a:schemeClr val="tx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nl-NL" dirty="0"/>
              <a:t>Click </a:t>
            </a:r>
            <a:r>
              <a:rPr lang="nl-NL" dirty="0" err="1"/>
              <a:t>to</a:t>
            </a:r>
            <a:r>
              <a:rPr lang="nl-NL" dirty="0"/>
              <a:t> </a:t>
            </a:r>
            <a:r>
              <a:rPr lang="nl-NL" dirty="0" err="1"/>
              <a:t>edit</a:t>
            </a:r>
            <a:r>
              <a:rPr lang="nl-NL" dirty="0"/>
              <a:t> Master </a:t>
            </a:r>
            <a:r>
              <a:rPr lang="nl-NL" dirty="0" err="1"/>
              <a:t>subtitle</a:t>
            </a:r>
            <a:r>
              <a:rPr lang="nl-NL" dirty="0"/>
              <a:t> </a:t>
            </a:r>
            <a:r>
              <a:rPr lang="nl-NL" dirty="0" err="1"/>
              <a:t>style</a:t>
            </a:r>
            <a:endParaRPr lang="nl-NL" dirty="0"/>
          </a:p>
        </p:txBody>
      </p:sp>
    </p:spTree>
    <p:extLst>
      <p:ext uri="{BB962C8B-B14F-4D97-AF65-F5344CB8AC3E}">
        <p14:creationId xmlns:p14="http://schemas.microsoft.com/office/powerpoint/2010/main" val="27425529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7 Interactie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E91DB42A-2CB8-B947-AFD9-ACC196BD576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6" name="Tekstvak 15">
            <a:extLst>
              <a:ext uri="{FF2B5EF4-FFF2-40B4-BE49-F238E27FC236}">
                <a16:creationId xmlns:a16="http://schemas.microsoft.com/office/drawing/2014/main" id="{B1853925-C84F-C34E-98FE-09DCB4FA0512}"/>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22996726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8 Interactie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8EC5FF76-04FD-B440-A85F-2F11C9B615EF}"/>
              </a:ext>
            </a:extLst>
          </p:cNvPr>
          <p:cNvSpPr/>
          <p:nvPr userDrawn="1"/>
        </p:nvSpPr>
        <p:spPr>
          <a:xfrm>
            <a:off x="0" y="0"/>
            <a:ext cx="6096000" cy="6858000"/>
          </a:xfrm>
          <a:prstGeom prst="rect">
            <a:avLst/>
          </a:prstGeom>
          <a:solidFill>
            <a:srgbClr val="8FC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7" name="Graphic 16">
            <a:extLst>
              <a:ext uri="{FF2B5EF4-FFF2-40B4-BE49-F238E27FC236}">
                <a16:creationId xmlns:a16="http://schemas.microsoft.com/office/drawing/2014/main" id="{D1148763-D20F-124E-85D9-BE7FD297FA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9343" y="232079"/>
            <a:ext cx="4035075" cy="482242"/>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28636046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9 Interactie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E38F03C-4AC6-E647-BD35-3AF822BCC4D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362237AD-1FFD-5E4B-998A-EA7C4309F13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9343" y="232079"/>
            <a:ext cx="4035075" cy="482242"/>
          </a:xfrm>
          <a:prstGeom prst="rect">
            <a:avLst/>
          </a:prstGeom>
        </p:spPr>
      </p:pic>
      <p:sp>
        <p:nvSpPr>
          <p:cNvPr id="16" name="Tekstvak 15">
            <a:extLst>
              <a:ext uri="{FF2B5EF4-FFF2-40B4-BE49-F238E27FC236}">
                <a16:creationId xmlns:a16="http://schemas.microsoft.com/office/drawing/2014/main" id="{ABEA7896-8FD7-1C49-B964-399CAF33A37A}"/>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12555977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0 Interactie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9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1EEFDCA7-E988-A94C-9779-1A39DDF4262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3" name="Tekstvak 12">
            <a:extLst>
              <a:ext uri="{FF2B5EF4-FFF2-40B4-BE49-F238E27FC236}">
                <a16:creationId xmlns:a16="http://schemas.microsoft.com/office/drawing/2014/main" id="{FDD3A463-C2D8-EE43-83F5-7F9607FD6FBE}"/>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pic>
        <p:nvPicPr>
          <p:cNvPr id="18" name="Afbeelding 17">
            <a:extLst>
              <a:ext uri="{FF2B5EF4-FFF2-40B4-BE49-F238E27FC236}">
                <a16:creationId xmlns:a16="http://schemas.microsoft.com/office/drawing/2014/main" id="{C67AE91F-035B-2547-9EB3-8B00F9CA602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332595" y="1616075"/>
            <a:ext cx="3428554" cy="3625850"/>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Tree>
    <p:extLst>
      <p:ext uri="{BB962C8B-B14F-4D97-AF65-F5344CB8AC3E}">
        <p14:creationId xmlns:p14="http://schemas.microsoft.com/office/powerpoint/2010/main" val="35359390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1 Interactie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A5A92C8-8A4B-BD4D-A5B8-436E777477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20" name="Tekstvak 19">
            <a:extLst>
              <a:ext uri="{FF2B5EF4-FFF2-40B4-BE49-F238E27FC236}">
                <a16:creationId xmlns:a16="http://schemas.microsoft.com/office/drawing/2014/main" id="{73107F2F-A040-174E-AE46-7329E75D0535}"/>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14836895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12 Interactie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0" name="Graphic 9">
            <a:extLst>
              <a:ext uri="{FF2B5EF4-FFF2-40B4-BE49-F238E27FC236}">
                <a16:creationId xmlns:a16="http://schemas.microsoft.com/office/drawing/2014/main" id="{50FDB197-D03D-AD44-A2C4-557D0E90791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5" name="Tekstvak 14">
            <a:extLst>
              <a:ext uri="{FF2B5EF4-FFF2-40B4-BE49-F238E27FC236}">
                <a16:creationId xmlns:a16="http://schemas.microsoft.com/office/drawing/2014/main" id="{AF04D7D7-7C61-BB4A-9CF3-21B055CE5D3B}"/>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15745392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13 Interactie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8FCAE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1" name="Graphic 10">
            <a:extLst>
              <a:ext uri="{FF2B5EF4-FFF2-40B4-BE49-F238E27FC236}">
                <a16:creationId xmlns:a16="http://schemas.microsoft.com/office/drawing/2014/main" id="{AA0DF43E-B0BE-9A42-879A-A2A85808224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12" name="Tekstvak 11">
            <a:extLst>
              <a:ext uri="{FF2B5EF4-FFF2-40B4-BE49-F238E27FC236}">
                <a16:creationId xmlns:a16="http://schemas.microsoft.com/office/drawing/2014/main" id="{E4CEE5E5-8D79-944F-940E-309557C1ED9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8623008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14 Interactie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8" name="Graphic 7">
            <a:extLst>
              <a:ext uri="{FF2B5EF4-FFF2-40B4-BE49-F238E27FC236}">
                <a16:creationId xmlns:a16="http://schemas.microsoft.com/office/drawing/2014/main" id="{1F03D827-48F0-A94C-AB66-F56599EEDD5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9343" y="232079"/>
            <a:ext cx="4035075" cy="482242"/>
          </a:xfrm>
          <a:prstGeom prst="rect">
            <a:avLst/>
          </a:prstGeom>
        </p:spPr>
      </p:pic>
      <p:sp>
        <p:nvSpPr>
          <p:cNvPr id="9" name="Tekstvak 8">
            <a:extLst>
              <a:ext uri="{FF2B5EF4-FFF2-40B4-BE49-F238E27FC236}">
                <a16:creationId xmlns:a16="http://schemas.microsoft.com/office/drawing/2014/main" id="{D3A7231C-D7CA-264C-B144-0171F7CF125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Interactie</a:t>
            </a:r>
          </a:p>
        </p:txBody>
      </p:sp>
    </p:spTree>
    <p:extLst>
      <p:ext uri="{BB962C8B-B14F-4D97-AF65-F5344CB8AC3E}">
        <p14:creationId xmlns:p14="http://schemas.microsoft.com/office/powerpoint/2010/main" val="40465146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1 Gegevensuitwisseling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316310"/>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724643"/>
            <a:ext cx="5051752" cy="451459"/>
          </a:xfrm>
          <a:prstGeom prst="rect">
            <a:avLst/>
          </a:prstGeom>
          <a:noFill/>
        </p:spPr>
        <p:txBody>
          <a:bodyPr wrap="square" rtlCol="0" anchor="b" anchorCtr="0">
            <a:noAutofit/>
          </a:bodyPr>
          <a:lstStyle/>
          <a:p>
            <a:pPr algn="l"/>
            <a:r>
              <a:rPr lang="nl-NL" sz="2400" b="1" dirty="0">
                <a:solidFill>
                  <a:srgbClr val="39870C"/>
                </a:solidFill>
              </a:rPr>
              <a:t>Gegevensuitwisseling</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531485"/>
            <a:ext cx="5063496" cy="2415417"/>
          </a:xfrm>
          <a:prstGeom prst="rect">
            <a:avLst/>
          </a:prstGeom>
          <a:noFill/>
        </p:spPr>
        <p:txBody>
          <a:bodyPr wrap="square" rtlCol="0">
            <a:noAutofit/>
          </a:bodyPr>
          <a:lstStyle/>
          <a:p>
            <a:pPr eaLnBrk="0" hangingPunct="0"/>
            <a:r>
              <a:rPr lang="nl-NL" sz="1600" dirty="0"/>
              <a:t>Uw gegevens kunt u veilig, betrouwbaar </a:t>
            </a:r>
          </a:p>
          <a:p>
            <a:pPr eaLnBrk="0" hangingPunct="0"/>
            <a:r>
              <a:rPr lang="nl-NL" sz="1600" dirty="0"/>
              <a:t>en gestandaardiseerd uitwisselen tussen overheden, burgers en bedrijven.</a:t>
            </a:r>
          </a:p>
          <a:p>
            <a:pPr eaLnBrk="0" hangingPunct="0"/>
            <a:endParaRPr lang="nl-NL" sz="1600" dirty="0"/>
          </a:p>
          <a:p>
            <a:pPr eaLnBrk="0" hangingPunct="0"/>
            <a:r>
              <a:rPr lang="nl-NL" sz="1600" dirty="0"/>
              <a:t>Logius maakt dit mogelijk als ketenpartner</a:t>
            </a:r>
          </a:p>
          <a:p>
            <a:pPr eaLnBrk="0" hangingPunct="0"/>
            <a:r>
              <a:rPr lang="nl-NL" sz="1600" dirty="0"/>
              <a:t>voor de digitale overheid.</a:t>
            </a:r>
          </a:p>
          <a:p>
            <a:pPr eaLnBrk="0" hangingPunct="0"/>
            <a:endParaRPr lang="nl-NL" sz="1600" dirty="0"/>
          </a:p>
          <a:p>
            <a:pPr eaLnBrk="0" hangingPunct="0"/>
            <a:r>
              <a:rPr lang="nl-NL" sz="1600" dirty="0"/>
              <a:t>Daarbij bieden we ook oplossingen om de gegevens in de basis- registraties op orde te houden en uit te wisselen.</a:t>
            </a:r>
          </a:p>
        </p:txBody>
      </p:sp>
      <p:pic>
        <p:nvPicPr>
          <p:cNvPr id="20" name="Graphic 19">
            <a:extLst>
              <a:ext uri="{FF2B5EF4-FFF2-40B4-BE49-F238E27FC236}">
                <a16:creationId xmlns:a16="http://schemas.microsoft.com/office/drawing/2014/main" id="{5B63A1C5-00C2-EB4E-B6FD-2D06F462353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21" name="Tekstvak 20">
            <a:extLst>
              <a:ext uri="{FF2B5EF4-FFF2-40B4-BE49-F238E27FC236}">
                <a16:creationId xmlns:a16="http://schemas.microsoft.com/office/drawing/2014/main" id="{AEFB0476-4528-BA4E-9CF4-E4746C83EEB1}"/>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9405055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2 Gegevensuitwisseling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5788" y="1279525"/>
            <a:ext cx="4044423" cy="4298950"/>
          </a:xfrm>
          <a:prstGeom prst="rect">
            <a:avLst/>
          </a:prstGeom>
        </p:spPr>
      </p:pic>
      <p:cxnSp>
        <p:nvCxnSpPr>
          <p:cNvPr id="12" name="Straight Connector 11">
            <a:extLst>
              <a:ext uri="{FF2B5EF4-FFF2-40B4-BE49-F238E27FC236}">
                <a16:creationId xmlns:a16="http://schemas.microsoft.com/office/drawing/2014/main" id="{380A4257-76D4-7143-8527-6AB45B59ABCE}"/>
              </a:ext>
            </a:extLst>
          </p:cNvPr>
          <p:cNvCxnSpPr>
            <a:cxnSpLocks/>
          </p:cNvCxnSpPr>
          <p:nvPr userDrawn="1"/>
        </p:nvCxnSpPr>
        <p:spPr>
          <a:xfrm>
            <a:off x="6460715" y="2316310"/>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E2320514-46F7-5C43-ACEF-8FBD3BCCEEC4}"/>
              </a:ext>
            </a:extLst>
          </p:cNvPr>
          <p:cNvSpPr txBox="1"/>
          <p:nvPr userDrawn="1"/>
        </p:nvSpPr>
        <p:spPr>
          <a:xfrm>
            <a:off x="6465958" y="1724643"/>
            <a:ext cx="5051752" cy="451459"/>
          </a:xfrm>
          <a:prstGeom prst="rect">
            <a:avLst/>
          </a:prstGeom>
          <a:noFill/>
        </p:spPr>
        <p:txBody>
          <a:bodyPr wrap="square" rtlCol="0" anchor="b" anchorCtr="0">
            <a:noAutofit/>
          </a:bodyPr>
          <a:lstStyle/>
          <a:p>
            <a:pPr algn="l"/>
            <a:r>
              <a:rPr lang="nl-NL" sz="2400" b="1" dirty="0">
                <a:solidFill>
                  <a:srgbClr val="39870C"/>
                </a:solidFill>
              </a:rPr>
              <a:t>Gegevensuitwisseling</a:t>
            </a:r>
          </a:p>
        </p:txBody>
      </p:sp>
      <p:sp>
        <p:nvSpPr>
          <p:cNvPr id="17" name="Tekstvak 16">
            <a:extLst>
              <a:ext uri="{FF2B5EF4-FFF2-40B4-BE49-F238E27FC236}">
                <a16:creationId xmlns:a16="http://schemas.microsoft.com/office/drawing/2014/main" id="{BF3AADF8-0E7E-F049-AD29-B528325BAC8E}"/>
              </a:ext>
            </a:extLst>
          </p:cNvPr>
          <p:cNvSpPr txBox="1"/>
          <p:nvPr userDrawn="1"/>
        </p:nvSpPr>
        <p:spPr>
          <a:xfrm>
            <a:off x="6459458" y="2531485"/>
            <a:ext cx="5063496" cy="2415417"/>
          </a:xfrm>
          <a:prstGeom prst="rect">
            <a:avLst/>
          </a:prstGeom>
          <a:noFill/>
        </p:spPr>
        <p:txBody>
          <a:bodyPr wrap="square" rtlCol="0">
            <a:noAutofit/>
          </a:bodyPr>
          <a:lstStyle/>
          <a:p>
            <a:pPr eaLnBrk="0" hangingPunct="0"/>
            <a:r>
              <a:rPr lang="nl-NL" sz="1600" dirty="0"/>
              <a:t>Uw gegevens kunt u veilig, betrouwbaar </a:t>
            </a:r>
          </a:p>
          <a:p>
            <a:pPr eaLnBrk="0" hangingPunct="0"/>
            <a:r>
              <a:rPr lang="nl-NL" sz="1600" dirty="0"/>
              <a:t>en gestandaardiseerd uitwisselen tussen overheden, burgers en bedrijven.</a:t>
            </a:r>
          </a:p>
          <a:p>
            <a:pPr eaLnBrk="0" hangingPunct="0"/>
            <a:endParaRPr lang="nl-NL" sz="1600" dirty="0"/>
          </a:p>
          <a:p>
            <a:pPr eaLnBrk="0" hangingPunct="0"/>
            <a:r>
              <a:rPr lang="nl-NL" sz="1600" dirty="0"/>
              <a:t>Logius maakt dit mogelijk als ketenpartner</a:t>
            </a:r>
          </a:p>
          <a:p>
            <a:pPr eaLnBrk="0" hangingPunct="0"/>
            <a:r>
              <a:rPr lang="nl-NL" sz="1600" dirty="0"/>
              <a:t>voor de digitale overheid.</a:t>
            </a:r>
          </a:p>
          <a:p>
            <a:pPr eaLnBrk="0" hangingPunct="0"/>
            <a:endParaRPr lang="nl-NL" sz="1600" dirty="0"/>
          </a:p>
          <a:p>
            <a:pPr eaLnBrk="0" hangingPunct="0"/>
            <a:r>
              <a:rPr lang="nl-NL" sz="1600" dirty="0"/>
              <a:t>Daarbij bieden we ook oplossingen om de gegevens in de basis- registraties op orde te houden en uit te wisselen.</a:t>
            </a:r>
          </a:p>
        </p:txBody>
      </p:sp>
    </p:spTree>
    <p:extLst>
      <p:ext uri="{BB962C8B-B14F-4D97-AF65-F5344CB8AC3E}">
        <p14:creationId xmlns:p14="http://schemas.microsoft.com/office/powerpoint/2010/main" val="35843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 Inhoudsopgave">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BD0246A-8E6E-4946-A02D-8616ACF30E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4290" y="1638300"/>
            <a:ext cx="5682510" cy="521970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2" name="Straight Connector 8">
            <a:extLst>
              <a:ext uri="{FF2B5EF4-FFF2-40B4-BE49-F238E27FC236}">
                <a16:creationId xmlns:a16="http://schemas.microsoft.com/office/drawing/2014/main" id="{E1CBCC64-04B8-C243-A86B-3A7A90B6BB74}"/>
              </a:ext>
            </a:extLst>
          </p:cNvPr>
          <p:cNvCxnSpPr>
            <a:cxnSpLocks/>
          </p:cNvCxnSpPr>
          <p:nvPr userDrawn="1"/>
        </p:nvCxnSpPr>
        <p:spPr>
          <a:xfrm>
            <a:off x="674290" y="1647825"/>
            <a:ext cx="108434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kstvak 13">
            <a:extLst>
              <a:ext uri="{FF2B5EF4-FFF2-40B4-BE49-F238E27FC236}">
                <a16:creationId xmlns:a16="http://schemas.microsoft.com/office/drawing/2014/main" id="{E9410F25-8C48-0A49-B0B1-9F14567840AC}"/>
              </a:ext>
            </a:extLst>
          </p:cNvPr>
          <p:cNvSpPr txBox="1"/>
          <p:nvPr userDrawn="1"/>
        </p:nvSpPr>
        <p:spPr>
          <a:xfrm>
            <a:off x="674289" y="1056690"/>
            <a:ext cx="10843420" cy="451459"/>
          </a:xfrm>
          <a:prstGeom prst="rect">
            <a:avLst/>
          </a:prstGeom>
          <a:noFill/>
        </p:spPr>
        <p:txBody>
          <a:bodyPr wrap="square" rtlCol="0" anchor="b" anchorCtr="0">
            <a:noAutofit/>
          </a:bodyPr>
          <a:lstStyle/>
          <a:p>
            <a:pPr algn="l"/>
            <a:r>
              <a:rPr lang="nl-NL" sz="2400" b="1" dirty="0">
                <a:solidFill>
                  <a:srgbClr val="39870C"/>
                </a:solidFill>
              </a:rPr>
              <a:t>Inhoudsopgave</a:t>
            </a:r>
          </a:p>
        </p:txBody>
      </p:sp>
      <p:sp>
        <p:nvSpPr>
          <p:cNvPr id="17" name="Text Placeholder 13">
            <a:extLst>
              <a:ext uri="{FF2B5EF4-FFF2-40B4-BE49-F238E27FC236}">
                <a16:creationId xmlns:a16="http://schemas.microsoft.com/office/drawing/2014/main" id="{7E0103F8-A988-044D-A59D-A7EBE351F25B}"/>
              </a:ext>
            </a:extLst>
          </p:cNvPr>
          <p:cNvSpPr>
            <a:spLocks noGrp="1"/>
          </p:cNvSpPr>
          <p:nvPr>
            <p:ph type="body" sz="quarter" idx="17" hasCustomPrompt="1"/>
          </p:nvPr>
        </p:nvSpPr>
        <p:spPr>
          <a:xfrm>
            <a:off x="674289" y="1863000"/>
            <a:ext cx="514276" cy="3870282"/>
          </a:xfrm>
        </p:spPr>
        <p:txBody>
          <a:bodyPr anchor="ctr" anchorCtr="0">
            <a:noAutofit/>
          </a:bodyPr>
          <a:lstStyle>
            <a:lvl1pPr marL="0" indent="0" algn="ctr">
              <a:lnSpc>
                <a:spcPct val="90000"/>
              </a:lnSpc>
              <a:buFont typeface="Arial" panose="020B0604020202020204" pitchFamily="34" charset="0"/>
              <a:buNone/>
              <a:defRPr sz="16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1</a:t>
            </a:r>
          </a:p>
          <a:p>
            <a:pPr lvl="0"/>
            <a:r>
              <a:rPr lang="nl-NL" dirty="0"/>
              <a:t>2</a:t>
            </a:r>
          </a:p>
          <a:p>
            <a:pPr lvl="0"/>
            <a:r>
              <a:rPr lang="nl-NL" dirty="0"/>
              <a:t>3</a:t>
            </a:r>
          </a:p>
          <a:p>
            <a:pPr lvl="0"/>
            <a:r>
              <a:rPr lang="nl-NL" dirty="0"/>
              <a:t>4</a:t>
            </a:r>
          </a:p>
          <a:p>
            <a:pPr lvl="0"/>
            <a:r>
              <a:rPr lang="nl-NL" dirty="0"/>
              <a:t>5</a:t>
            </a:r>
          </a:p>
          <a:p>
            <a:pPr lvl="0"/>
            <a:r>
              <a:rPr lang="nl-NL" dirty="0"/>
              <a:t>6</a:t>
            </a:r>
          </a:p>
          <a:p>
            <a:pPr lvl="0"/>
            <a:r>
              <a:rPr lang="nl-NL" dirty="0"/>
              <a:t>7</a:t>
            </a:r>
          </a:p>
        </p:txBody>
      </p:sp>
      <p:sp>
        <p:nvSpPr>
          <p:cNvPr id="21" name="Text Placeholder 13">
            <a:extLst>
              <a:ext uri="{FF2B5EF4-FFF2-40B4-BE49-F238E27FC236}">
                <a16:creationId xmlns:a16="http://schemas.microsoft.com/office/drawing/2014/main" id="{9C183165-1A04-BA4F-9169-DAB73C1DFADC}"/>
              </a:ext>
            </a:extLst>
          </p:cNvPr>
          <p:cNvSpPr>
            <a:spLocks noGrp="1"/>
          </p:cNvSpPr>
          <p:nvPr>
            <p:ph type="body" sz="quarter" idx="18" hasCustomPrompt="1"/>
          </p:nvPr>
        </p:nvSpPr>
        <p:spPr>
          <a:xfrm>
            <a:off x="1444564" y="1863000"/>
            <a:ext cx="4281478" cy="3870282"/>
          </a:xfrm>
        </p:spPr>
        <p:txBody>
          <a:bodyPr anchor="ctr" anchorCtr="0">
            <a:noAutofit/>
          </a:bodyPr>
          <a:lstStyle>
            <a:lvl1pPr marL="0" marR="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sz="1600" b="0">
                <a:solidFill>
                  <a:schemeClr val="tx1"/>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p:txBody>
      </p:sp>
      <p:sp>
        <p:nvSpPr>
          <p:cNvPr id="28" name="Text Placeholder 13">
            <a:extLst>
              <a:ext uri="{FF2B5EF4-FFF2-40B4-BE49-F238E27FC236}">
                <a16:creationId xmlns:a16="http://schemas.microsoft.com/office/drawing/2014/main" id="{6B015A94-03F1-5543-9EDD-8F1E152204AB}"/>
              </a:ext>
            </a:extLst>
          </p:cNvPr>
          <p:cNvSpPr>
            <a:spLocks noGrp="1"/>
          </p:cNvSpPr>
          <p:nvPr>
            <p:ph type="body" sz="quarter" idx="21" hasCustomPrompt="1"/>
          </p:nvPr>
        </p:nvSpPr>
        <p:spPr>
          <a:xfrm>
            <a:off x="6516545" y="1863000"/>
            <a:ext cx="514276" cy="3870282"/>
          </a:xfrm>
        </p:spPr>
        <p:txBody>
          <a:bodyPr anchor="ctr" anchorCtr="0">
            <a:noAutofit/>
          </a:bodyPr>
          <a:lstStyle>
            <a:lvl1pPr marL="0" indent="0" algn="ctr">
              <a:lnSpc>
                <a:spcPct val="90000"/>
              </a:lnSpc>
              <a:buFont typeface="Arial" panose="020B0604020202020204" pitchFamily="34" charset="0"/>
              <a:buNone/>
              <a:defRPr sz="16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8</a:t>
            </a:r>
          </a:p>
          <a:p>
            <a:pPr lvl="0"/>
            <a:r>
              <a:rPr lang="nl-NL" dirty="0"/>
              <a:t>9</a:t>
            </a:r>
          </a:p>
          <a:p>
            <a:pPr lvl="0"/>
            <a:r>
              <a:rPr lang="nl-NL" dirty="0"/>
              <a:t>10</a:t>
            </a:r>
          </a:p>
          <a:p>
            <a:pPr lvl="0"/>
            <a:r>
              <a:rPr lang="nl-NL" dirty="0"/>
              <a:t>11</a:t>
            </a:r>
          </a:p>
          <a:p>
            <a:pPr lvl="0"/>
            <a:r>
              <a:rPr lang="nl-NL" dirty="0"/>
              <a:t>12</a:t>
            </a:r>
          </a:p>
          <a:p>
            <a:pPr lvl="0"/>
            <a:r>
              <a:rPr lang="nl-NL" dirty="0"/>
              <a:t>13</a:t>
            </a:r>
          </a:p>
          <a:p>
            <a:pPr lvl="0"/>
            <a:r>
              <a:rPr lang="nl-NL" dirty="0"/>
              <a:t>14</a:t>
            </a:r>
          </a:p>
        </p:txBody>
      </p:sp>
      <p:sp>
        <p:nvSpPr>
          <p:cNvPr id="29" name="Text Placeholder 13">
            <a:extLst>
              <a:ext uri="{FF2B5EF4-FFF2-40B4-BE49-F238E27FC236}">
                <a16:creationId xmlns:a16="http://schemas.microsoft.com/office/drawing/2014/main" id="{2E725B17-0870-0347-A5B5-365504C0FA71}"/>
              </a:ext>
            </a:extLst>
          </p:cNvPr>
          <p:cNvSpPr>
            <a:spLocks noGrp="1"/>
          </p:cNvSpPr>
          <p:nvPr>
            <p:ph type="body" sz="quarter" idx="22" hasCustomPrompt="1"/>
          </p:nvPr>
        </p:nvSpPr>
        <p:spPr>
          <a:xfrm>
            <a:off x="7286819" y="1863000"/>
            <a:ext cx="4281478" cy="3870282"/>
          </a:xfrm>
        </p:spPr>
        <p:txBody>
          <a:bodyPr anchor="ctr" anchorCtr="0">
            <a:noAutofit/>
          </a:bodyPr>
          <a:lstStyle>
            <a:lvl1pPr marL="0" marR="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sz="1600" b="0">
                <a:solidFill>
                  <a:schemeClr val="tx1"/>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a:p>
            <a:pPr marL="0" marR="0" lvl="0" indent="0" algn="l" defTabSz="914217" rtl="0" eaLnBrk="1" fontAlgn="auto" latinLnBrk="0" hangingPunct="1">
              <a:lnSpc>
                <a:spcPct val="90000"/>
              </a:lnSpc>
              <a:spcBef>
                <a:spcPts val="1200"/>
              </a:spcBef>
              <a:spcAft>
                <a:spcPts val="0"/>
              </a:spcAft>
              <a:buClrTx/>
              <a:buSzTx/>
              <a:buFont typeface="Arial" panose="020B0604020202020204" pitchFamily="34" charset="0"/>
              <a:buNone/>
              <a:tabLst/>
              <a:defRPr/>
            </a:pPr>
            <a:r>
              <a:rPr lang="nl-NL" dirty="0"/>
              <a:t>Plaats hier uw titels</a:t>
            </a:r>
          </a:p>
        </p:txBody>
      </p:sp>
    </p:spTree>
    <p:extLst>
      <p:ext uri="{BB962C8B-B14F-4D97-AF65-F5344CB8AC3E}">
        <p14:creationId xmlns:p14="http://schemas.microsoft.com/office/powerpoint/2010/main" val="28091774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3 Gegevensuitwisseling Tussenblad">
    <p:bg>
      <p:bgPr>
        <a:solidFill>
          <a:srgbClr val="FFB612"/>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3EF6F24E-62E5-C843-A849-1EC943E4C682}"/>
              </a:ext>
            </a:extLst>
          </p:cNvPr>
          <p:cNvPicPr>
            <a:picLocks noChangeAspect="1"/>
          </p:cNvPicPr>
          <p:nvPr userDrawn="1"/>
        </p:nvPicPr>
        <p:blipFill>
          <a:blip r:embed="rId2"/>
          <a:stretch>
            <a:fillRect/>
          </a:stretch>
        </p:blipFill>
        <p:spPr>
          <a:xfrm>
            <a:off x="5905117" y="2138261"/>
            <a:ext cx="381550" cy="4719740"/>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36508693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4 Gegevensuitwisseling Tussenblad met tekst">
    <p:bg>
      <p:bgPr>
        <a:solidFill>
          <a:srgbClr val="FFB612"/>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9" name="Picture 2">
            <a:extLst>
              <a:ext uri="{FF2B5EF4-FFF2-40B4-BE49-F238E27FC236}">
                <a16:creationId xmlns:a16="http://schemas.microsoft.com/office/drawing/2014/main" id="{610F7E9C-FF04-D549-8ED9-C268EEDD8DFD}"/>
              </a:ext>
            </a:extLst>
          </p:cNvPr>
          <p:cNvPicPr>
            <a:picLocks noChangeAspect="1"/>
          </p:cNvPicPr>
          <p:nvPr userDrawn="1"/>
        </p:nvPicPr>
        <p:blipFill>
          <a:blip r:embed="rId4"/>
          <a:stretch>
            <a:fillRect/>
          </a:stretch>
        </p:blipFill>
        <p:spPr>
          <a:xfrm>
            <a:off x="5905117" y="2138261"/>
            <a:ext cx="381550" cy="4719740"/>
          </a:xfrm>
          <a:prstGeom prst="rect">
            <a:avLst/>
          </a:prstGeom>
        </p:spPr>
      </p:pic>
      <p:sp>
        <p:nvSpPr>
          <p:cNvPr id="20" name="Tekstvak 4">
            <a:extLst>
              <a:ext uri="{FF2B5EF4-FFF2-40B4-BE49-F238E27FC236}">
                <a16:creationId xmlns:a16="http://schemas.microsoft.com/office/drawing/2014/main" id="{46402EEF-90C8-0045-84BE-30D586F0B7C8}"/>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21" name="Oval 32">
            <a:extLst>
              <a:ext uri="{FF2B5EF4-FFF2-40B4-BE49-F238E27FC236}">
                <a16:creationId xmlns:a16="http://schemas.microsoft.com/office/drawing/2014/main" id="{E86356B6-54B1-C248-BB45-4F43E1D30313}"/>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33">
            <a:extLst>
              <a:ext uri="{FF2B5EF4-FFF2-40B4-BE49-F238E27FC236}">
                <a16:creationId xmlns:a16="http://schemas.microsoft.com/office/drawing/2014/main" id="{3E4006F2-4B32-B041-8F90-C510F8CF8960}"/>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34">
            <a:extLst>
              <a:ext uri="{FF2B5EF4-FFF2-40B4-BE49-F238E27FC236}">
                <a16:creationId xmlns:a16="http://schemas.microsoft.com/office/drawing/2014/main" id="{670AE5AE-B9CB-1A47-AEE7-06A303FE4BC2}"/>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35">
            <a:extLst>
              <a:ext uri="{FF2B5EF4-FFF2-40B4-BE49-F238E27FC236}">
                <a16:creationId xmlns:a16="http://schemas.microsoft.com/office/drawing/2014/main" id="{264A2C10-380D-DB40-9E47-09A86BAA7AC1}"/>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Oval 36">
            <a:extLst>
              <a:ext uri="{FF2B5EF4-FFF2-40B4-BE49-F238E27FC236}">
                <a16:creationId xmlns:a16="http://schemas.microsoft.com/office/drawing/2014/main" id="{8B572D24-E5EF-5845-9F8F-11FF44E8A2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32722953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5 Gegevensuitwisseling Tussenblad Geel">
    <p:bg>
      <p:bgPr>
        <a:solidFill>
          <a:srgbClr val="FFB61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Gegevensuitwisseling</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FFF0D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8" name="Afbeelding 7">
            <a:extLst>
              <a:ext uri="{FF2B5EF4-FFF2-40B4-BE49-F238E27FC236}">
                <a16:creationId xmlns:a16="http://schemas.microsoft.com/office/drawing/2014/main" id="{557B8035-76B1-CA4D-B3AB-4D06C145163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37591679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6 Gegevensuitwisseling Tussenblad Licht Geel">
    <p:bg>
      <p:bgPr>
        <a:solidFill>
          <a:srgbClr val="FFF0D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Gegevensuitwisseling</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FFB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1" name="Afbeelding 10">
            <a:extLst>
              <a:ext uri="{FF2B5EF4-FFF2-40B4-BE49-F238E27FC236}">
                <a16:creationId xmlns:a16="http://schemas.microsoft.com/office/drawing/2014/main" id="{F983C359-49D9-B24F-9E95-1C837B4A1D8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32414940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7 Gegevensuitwisseling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0778A6ED-891E-6748-9305-2360E4C7614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A4C50735-2F67-4241-BFC7-B27029EBF27D}"/>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13201112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8 Gegevensuitwisseling visual links - Tekst rechts">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972FB7BE-2DE8-3349-999B-37C0DE0CB781}"/>
              </a:ext>
            </a:extLst>
          </p:cNvPr>
          <p:cNvSpPr/>
          <p:nvPr userDrawn="1"/>
        </p:nvSpPr>
        <p:spPr>
          <a:xfrm>
            <a:off x="0" y="0"/>
            <a:ext cx="6096000" cy="6858000"/>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9" name="Graphic 18">
            <a:extLst>
              <a:ext uri="{FF2B5EF4-FFF2-40B4-BE49-F238E27FC236}">
                <a16:creationId xmlns:a16="http://schemas.microsoft.com/office/drawing/2014/main" id="{5BEB366B-00BE-BC49-9865-4395838CE1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37060223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9 Gegevensuitwisseling Beeld voorbeeld –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E4E0CEE1-A72B-0041-B6E0-16EEA84CB9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96F014F6-5FC2-8C45-8E69-82ADD3FCDFC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1AA90275-7F71-4B4E-B524-389EFFFB32B5}"/>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2543112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10 Gegevensuitwisseling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FFF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FD1B5F0B-AF99-344E-9BC1-36225B716CE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5" name="Tekstvak 14">
            <a:extLst>
              <a:ext uri="{FF2B5EF4-FFF2-40B4-BE49-F238E27FC236}">
                <a16:creationId xmlns:a16="http://schemas.microsoft.com/office/drawing/2014/main" id="{3D3CA3F4-5266-4741-A1FF-32EC6B95A310}"/>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pic>
        <p:nvPicPr>
          <p:cNvPr id="16" name="Afbeelding 15">
            <a:extLst>
              <a:ext uri="{FF2B5EF4-FFF2-40B4-BE49-F238E27FC236}">
                <a16:creationId xmlns:a16="http://schemas.microsoft.com/office/drawing/2014/main" id="{3B995C27-E3F3-9D46-BC04-0C19AD9AB78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5788" y="1279525"/>
            <a:ext cx="4044423" cy="4298950"/>
          </a:xfrm>
          <a:prstGeom prst="rect">
            <a:avLst/>
          </a:prstGeom>
        </p:spPr>
      </p:pic>
    </p:spTree>
    <p:extLst>
      <p:ext uri="{BB962C8B-B14F-4D97-AF65-F5344CB8AC3E}">
        <p14:creationId xmlns:p14="http://schemas.microsoft.com/office/powerpoint/2010/main" val="18680301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11 Gegevensuitwisseling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1671A4B4-3897-294E-A057-BCD726E669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21" name="Tekstvak 20">
            <a:extLst>
              <a:ext uri="{FF2B5EF4-FFF2-40B4-BE49-F238E27FC236}">
                <a16:creationId xmlns:a16="http://schemas.microsoft.com/office/drawing/2014/main" id="{919522DE-FB45-1A41-9FB7-3E18D255AC59}"/>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2546264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12 Gegevensuitwisseling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9DB2E849-6A74-C243-A9E7-C5E1A2AEC79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4E73B636-632C-274D-BDE2-C30C42A7919F}"/>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1519243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7 Algemeen Tussenblad met domeinen">
    <p:bg>
      <p:bgPr>
        <a:solidFill>
          <a:srgbClr val="39870C"/>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1" name="Rectangle 7">
            <a:extLst>
              <a:ext uri="{FF2B5EF4-FFF2-40B4-BE49-F238E27FC236}">
                <a16:creationId xmlns:a16="http://schemas.microsoft.com/office/drawing/2014/main" id="{BE336A49-3D0D-7A41-A12C-EE79D6FB82BC}"/>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7" name="Tekstvak 4">
            <a:extLst>
              <a:ext uri="{FF2B5EF4-FFF2-40B4-BE49-F238E27FC236}">
                <a16:creationId xmlns:a16="http://schemas.microsoft.com/office/drawing/2014/main" id="{150372EC-C56C-E04E-A243-C85DACBF955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8" name="Oval 24">
            <a:extLst>
              <a:ext uri="{FF2B5EF4-FFF2-40B4-BE49-F238E27FC236}">
                <a16:creationId xmlns:a16="http://schemas.microsoft.com/office/drawing/2014/main" id="{54FCBD83-55D6-BC44-A9EB-94614C54CFF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9" name="Oval 25">
            <a:extLst>
              <a:ext uri="{FF2B5EF4-FFF2-40B4-BE49-F238E27FC236}">
                <a16:creationId xmlns:a16="http://schemas.microsoft.com/office/drawing/2014/main" id="{AF0B8F4F-13B3-E04D-937F-43F7185E4F39}"/>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6">
            <a:extLst>
              <a:ext uri="{FF2B5EF4-FFF2-40B4-BE49-F238E27FC236}">
                <a16:creationId xmlns:a16="http://schemas.microsoft.com/office/drawing/2014/main" id="{8AD0F9EF-6BC1-6846-AB02-97A075A1A21F}"/>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7">
            <a:extLst>
              <a:ext uri="{FF2B5EF4-FFF2-40B4-BE49-F238E27FC236}">
                <a16:creationId xmlns:a16="http://schemas.microsoft.com/office/drawing/2014/main" id="{A107C61F-B063-C649-BE0D-15E229541C3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8">
            <a:extLst>
              <a:ext uri="{FF2B5EF4-FFF2-40B4-BE49-F238E27FC236}">
                <a16:creationId xmlns:a16="http://schemas.microsoft.com/office/drawing/2014/main" id="{01CB9FC1-C0E6-5543-B860-7C20BE4FD353}"/>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35274386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13 Gegevensuitwisseling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FFB612"/>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0" name="Graphic 9">
            <a:extLst>
              <a:ext uri="{FF2B5EF4-FFF2-40B4-BE49-F238E27FC236}">
                <a16:creationId xmlns:a16="http://schemas.microsoft.com/office/drawing/2014/main" id="{5988F12A-2204-F744-B9A6-8A025DC8888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44858A0C-B41B-A24E-A5B2-8B52ABBC49AF}"/>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38982971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14 Gegevensuitwisseling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6" name="Graphic 5">
            <a:extLst>
              <a:ext uri="{FF2B5EF4-FFF2-40B4-BE49-F238E27FC236}">
                <a16:creationId xmlns:a16="http://schemas.microsoft.com/office/drawing/2014/main" id="{6C59FF56-0C36-9B43-B1DB-4ADFBFC579B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0" name="Tekstvak 9">
            <a:extLst>
              <a:ext uri="{FF2B5EF4-FFF2-40B4-BE49-F238E27FC236}">
                <a16:creationId xmlns:a16="http://schemas.microsoft.com/office/drawing/2014/main" id="{9F539E75-7908-2D43-9197-27EECA06FC0E}"/>
              </a:ext>
            </a:extLst>
          </p:cNvPr>
          <p:cNvSpPr txBox="1"/>
          <p:nvPr userDrawn="1"/>
        </p:nvSpPr>
        <p:spPr>
          <a:xfrm>
            <a:off x="8849471" y="283481"/>
            <a:ext cx="3077599" cy="364332"/>
          </a:xfrm>
          <a:prstGeom prst="rect">
            <a:avLst/>
          </a:prstGeom>
          <a:noFill/>
        </p:spPr>
        <p:txBody>
          <a:bodyPr wrap="square" rtlCol="0" anchor="ctr">
            <a:noAutofit/>
          </a:bodyPr>
          <a:lstStyle/>
          <a:p>
            <a:pPr algn="l"/>
            <a:r>
              <a:rPr lang="nl-NL" sz="1300" b="1" dirty="0"/>
              <a:t>Gegevensuitwisseling</a:t>
            </a:r>
          </a:p>
        </p:txBody>
      </p:sp>
    </p:spTree>
    <p:extLst>
      <p:ext uri="{BB962C8B-B14F-4D97-AF65-F5344CB8AC3E}">
        <p14:creationId xmlns:p14="http://schemas.microsoft.com/office/powerpoint/2010/main" val="18815776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1 Infrastructuur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444326"/>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852659"/>
            <a:ext cx="5051752" cy="451459"/>
          </a:xfrm>
          <a:prstGeom prst="rect">
            <a:avLst/>
          </a:prstGeom>
          <a:noFill/>
        </p:spPr>
        <p:txBody>
          <a:bodyPr wrap="square" rtlCol="0" anchor="b" anchorCtr="0">
            <a:noAutofit/>
          </a:bodyPr>
          <a:lstStyle/>
          <a:p>
            <a:pPr algn="l"/>
            <a:r>
              <a:rPr lang="nl-NL" sz="2400" b="1" dirty="0">
                <a:solidFill>
                  <a:srgbClr val="39870C"/>
                </a:solidFill>
              </a:rPr>
              <a:t>Infrastructuur</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659501"/>
            <a:ext cx="5063496" cy="2159381"/>
          </a:xfrm>
          <a:prstGeom prst="rect">
            <a:avLst/>
          </a:prstGeom>
          <a:noFill/>
        </p:spPr>
        <p:txBody>
          <a:bodyPr wrap="square" rtlCol="0">
            <a:noAutofit/>
          </a:bodyPr>
          <a:lstStyle/>
          <a:p>
            <a:pPr eaLnBrk="0" hangingPunct="0"/>
            <a:r>
              <a:rPr lang="nl-NL" sz="1600" dirty="0"/>
              <a:t>Uw digitale diensten kunt u snel en schaal-</a:t>
            </a:r>
          </a:p>
          <a:p>
            <a:pPr eaLnBrk="0" hangingPunct="0"/>
            <a:r>
              <a:rPr lang="nl-NL" sz="1600" dirty="0"/>
              <a:t>baar opbouwen met ons IT-fundament. </a:t>
            </a:r>
          </a:p>
          <a:p>
            <a:pPr eaLnBrk="0" hangingPunct="0"/>
            <a:endParaRPr lang="nl-NL" sz="1600" dirty="0"/>
          </a:p>
          <a:p>
            <a:pPr eaLnBrk="0" hangingPunct="0"/>
            <a:r>
              <a:rPr lang="nl-NL" sz="1600" dirty="0"/>
              <a:t>En u voldoet altijd aan de laatste </a:t>
            </a:r>
            <a:r>
              <a:rPr lang="nl-NL" sz="1600" dirty="0" err="1"/>
              <a:t>veiligheids-eisen</a:t>
            </a:r>
            <a:r>
              <a:rPr lang="nl-NL" sz="1600" dirty="0"/>
              <a:t>, standaarden en regelgeving.</a:t>
            </a:r>
          </a:p>
          <a:p>
            <a:pPr eaLnBrk="0" hangingPunct="0"/>
            <a:endParaRPr lang="nl-NL" sz="1600" dirty="0"/>
          </a:p>
          <a:p>
            <a:pPr eaLnBrk="0" hangingPunct="0"/>
            <a:r>
              <a:rPr lang="nl-NL" sz="1600" dirty="0"/>
              <a:t>Ook zorgt Logius voor betrouwbare verbindingen voor het transport van uw</a:t>
            </a:r>
          </a:p>
          <a:p>
            <a:pPr eaLnBrk="0" hangingPunct="0"/>
            <a:r>
              <a:rPr lang="nl-NL" sz="1600" dirty="0"/>
              <a:t>data naar burgers, bedrijven en overheden.</a:t>
            </a:r>
          </a:p>
        </p:txBody>
      </p:sp>
      <p:pic>
        <p:nvPicPr>
          <p:cNvPr id="13" name="Graphic 12">
            <a:extLst>
              <a:ext uri="{FF2B5EF4-FFF2-40B4-BE49-F238E27FC236}">
                <a16:creationId xmlns:a16="http://schemas.microsoft.com/office/drawing/2014/main" id="{AE9FA737-3426-944C-B5DD-391FE066FE4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31CE16CC-ED68-0047-8021-CE5D1C9CDB0E}"/>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41979548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2 Infrastructuur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94039" y="1387475"/>
            <a:ext cx="2907921" cy="4083050"/>
          </a:xfrm>
          <a:prstGeom prst="rect">
            <a:avLst/>
          </a:prstGeom>
        </p:spPr>
      </p:pic>
      <p:cxnSp>
        <p:nvCxnSpPr>
          <p:cNvPr id="14" name="Straight Connector 11">
            <a:extLst>
              <a:ext uri="{FF2B5EF4-FFF2-40B4-BE49-F238E27FC236}">
                <a16:creationId xmlns:a16="http://schemas.microsoft.com/office/drawing/2014/main" id="{F6F31CDF-5980-9C45-AF53-3FD68D11B691}"/>
              </a:ext>
            </a:extLst>
          </p:cNvPr>
          <p:cNvCxnSpPr>
            <a:cxnSpLocks/>
          </p:cNvCxnSpPr>
          <p:nvPr userDrawn="1"/>
        </p:nvCxnSpPr>
        <p:spPr>
          <a:xfrm>
            <a:off x="6460715" y="2444326"/>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5BE72C59-FB74-3D46-A781-B6DFB3946847}"/>
              </a:ext>
            </a:extLst>
          </p:cNvPr>
          <p:cNvSpPr txBox="1"/>
          <p:nvPr userDrawn="1"/>
        </p:nvSpPr>
        <p:spPr>
          <a:xfrm>
            <a:off x="6465958" y="1852659"/>
            <a:ext cx="5051752" cy="451459"/>
          </a:xfrm>
          <a:prstGeom prst="rect">
            <a:avLst/>
          </a:prstGeom>
          <a:noFill/>
        </p:spPr>
        <p:txBody>
          <a:bodyPr wrap="square" rtlCol="0" anchor="b" anchorCtr="0">
            <a:noAutofit/>
          </a:bodyPr>
          <a:lstStyle/>
          <a:p>
            <a:pPr algn="l"/>
            <a:r>
              <a:rPr lang="nl-NL" sz="2400" b="1" dirty="0">
                <a:solidFill>
                  <a:srgbClr val="39870C"/>
                </a:solidFill>
              </a:rPr>
              <a:t>Infrastructuur</a:t>
            </a:r>
          </a:p>
        </p:txBody>
      </p:sp>
      <p:sp>
        <p:nvSpPr>
          <p:cNvPr id="16" name="Tekstvak 15">
            <a:extLst>
              <a:ext uri="{FF2B5EF4-FFF2-40B4-BE49-F238E27FC236}">
                <a16:creationId xmlns:a16="http://schemas.microsoft.com/office/drawing/2014/main" id="{F5AF03DA-3B7C-CE47-9FA4-0C05373C482C}"/>
              </a:ext>
            </a:extLst>
          </p:cNvPr>
          <p:cNvSpPr txBox="1"/>
          <p:nvPr userDrawn="1"/>
        </p:nvSpPr>
        <p:spPr>
          <a:xfrm>
            <a:off x="6459458" y="2659501"/>
            <a:ext cx="5063496" cy="2159381"/>
          </a:xfrm>
          <a:prstGeom prst="rect">
            <a:avLst/>
          </a:prstGeom>
          <a:noFill/>
        </p:spPr>
        <p:txBody>
          <a:bodyPr wrap="square" rtlCol="0">
            <a:noAutofit/>
          </a:bodyPr>
          <a:lstStyle/>
          <a:p>
            <a:pPr eaLnBrk="0" hangingPunct="0"/>
            <a:r>
              <a:rPr lang="nl-NL" sz="1600" dirty="0"/>
              <a:t>Uw digitale diensten kunt u snel en schaal-</a:t>
            </a:r>
          </a:p>
          <a:p>
            <a:pPr eaLnBrk="0" hangingPunct="0"/>
            <a:r>
              <a:rPr lang="nl-NL" sz="1600" dirty="0"/>
              <a:t>baar opbouwen met ons IT-fundament. </a:t>
            </a:r>
          </a:p>
          <a:p>
            <a:pPr eaLnBrk="0" hangingPunct="0"/>
            <a:endParaRPr lang="nl-NL" sz="1600" dirty="0"/>
          </a:p>
          <a:p>
            <a:pPr eaLnBrk="0" hangingPunct="0"/>
            <a:r>
              <a:rPr lang="nl-NL" sz="1600" dirty="0"/>
              <a:t>En u voldoet altijd aan de laatste </a:t>
            </a:r>
            <a:r>
              <a:rPr lang="nl-NL" sz="1600" dirty="0" err="1"/>
              <a:t>veiligheids-eisen</a:t>
            </a:r>
            <a:r>
              <a:rPr lang="nl-NL" sz="1600" dirty="0"/>
              <a:t>, standaarden en regelgeving.</a:t>
            </a:r>
          </a:p>
          <a:p>
            <a:pPr eaLnBrk="0" hangingPunct="0"/>
            <a:endParaRPr lang="nl-NL" sz="1600" dirty="0"/>
          </a:p>
          <a:p>
            <a:pPr eaLnBrk="0" hangingPunct="0"/>
            <a:r>
              <a:rPr lang="nl-NL" sz="1600" dirty="0"/>
              <a:t>Ook zorgt Logius voor betrouwbare verbindingen voor het transport van uw</a:t>
            </a:r>
          </a:p>
          <a:p>
            <a:pPr eaLnBrk="0" hangingPunct="0"/>
            <a:r>
              <a:rPr lang="nl-NL" sz="1600" dirty="0"/>
              <a:t>data naar burgers, bedrijven en overheden.</a:t>
            </a:r>
          </a:p>
        </p:txBody>
      </p:sp>
    </p:spTree>
    <p:extLst>
      <p:ext uri="{BB962C8B-B14F-4D97-AF65-F5344CB8AC3E}">
        <p14:creationId xmlns:p14="http://schemas.microsoft.com/office/powerpoint/2010/main" val="3676292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3 Infrastructuur Tussenblad">
    <p:bg>
      <p:bgPr>
        <a:solidFill>
          <a:srgbClr val="76D2B6"/>
        </a:solidFill>
        <a:effectLst/>
      </p:bgPr>
    </p:bg>
    <p:spTree>
      <p:nvGrpSpPr>
        <p:cNvPr id="1" name=""/>
        <p:cNvGrpSpPr/>
        <p:nvPr/>
      </p:nvGrpSpPr>
      <p:grpSpPr>
        <a:xfrm>
          <a:off x="0" y="0"/>
          <a:ext cx="0" cy="0"/>
          <a:chOff x="0" y="0"/>
          <a:chExt cx="0" cy="0"/>
        </a:xfrm>
      </p:grpSpPr>
      <p:pic>
        <p:nvPicPr>
          <p:cNvPr id="10" name="Picture 15">
            <a:extLst>
              <a:ext uri="{FF2B5EF4-FFF2-40B4-BE49-F238E27FC236}">
                <a16:creationId xmlns:a16="http://schemas.microsoft.com/office/drawing/2014/main" id="{738F7740-F8B1-9D4B-9115-1CD65219D3BF}"/>
              </a:ext>
            </a:extLst>
          </p:cNvPr>
          <p:cNvPicPr>
            <a:picLocks noChangeAspect="1"/>
          </p:cNvPicPr>
          <p:nvPr userDrawn="1"/>
        </p:nvPicPr>
        <p:blipFill>
          <a:blip r:embed="rId2"/>
          <a:stretch>
            <a:fillRect/>
          </a:stretch>
        </p:blipFill>
        <p:spPr>
          <a:xfrm>
            <a:off x="5905225" y="2146300"/>
            <a:ext cx="381550" cy="4719740"/>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21211897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4 Infrastructuur Tussenblad met tekst">
    <p:bg>
      <p:bgPr>
        <a:solidFill>
          <a:srgbClr val="76D2B6"/>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tx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1" name="Picture 15">
            <a:extLst>
              <a:ext uri="{FF2B5EF4-FFF2-40B4-BE49-F238E27FC236}">
                <a16:creationId xmlns:a16="http://schemas.microsoft.com/office/drawing/2014/main" id="{7AF040C1-1DED-ED43-A633-83D91253C518}"/>
              </a:ext>
            </a:extLst>
          </p:cNvPr>
          <p:cNvPicPr>
            <a:picLocks noChangeAspect="1"/>
          </p:cNvPicPr>
          <p:nvPr userDrawn="1"/>
        </p:nvPicPr>
        <p:blipFill>
          <a:blip r:embed="rId4"/>
          <a:stretch>
            <a:fillRect/>
          </a:stretch>
        </p:blipFill>
        <p:spPr>
          <a:xfrm>
            <a:off x="5905225" y="2146300"/>
            <a:ext cx="381550" cy="4719740"/>
          </a:xfrm>
          <a:prstGeom prst="rect">
            <a:avLst/>
          </a:prstGeom>
        </p:spPr>
      </p:pic>
      <p:sp>
        <p:nvSpPr>
          <p:cNvPr id="13" name="Tekstvak 4">
            <a:extLst>
              <a:ext uri="{FF2B5EF4-FFF2-40B4-BE49-F238E27FC236}">
                <a16:creationId xmlns:a16="http://schemas.microsoft.com/office/drawing/2014/main" id="{BC259F1C-E3C2-EC46-B413-D3F94C370A1A}"/>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tx1"/>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Regie op stelsels</a:t>
            </a:r>
            <a:br>
              <a:rPr lang="nl-NL" sz="2050" dirty="0">
                <a:solidFill>
                  <a:schemeClr val="bg1">
                    <a:alpha val="50000"/>
                  </a:schemeClr>
                </a:solidFill>
              </a:rPr>
            </a:br>
            <a:r>
              <a:rPr lang="nl-NL" sz="2050" dirty="0">
                <a:solidFill>
                  <a:schemeClr val="bg1">
                    <a:alpha val="50000"/>
                  </a:schemeClr>
                </a:solidFill>
              </a:rPr>
              <a:t>en standaarden</a:t>
            </a:r>
          </a:p>
        </p:txBody>
      </p:sp>
      <p:sp>
        <p:nvSpPr>
          <p:cNvPr id="14" name="Oval 32">
            <a:extLst>
              <a:ext uri="{FF2B5EF4-FFF2-40B4-BE49-F238E27FC236}">
                <a16:creationId xmlns:a16="http://schemas.microsoft.com/office/drawing/2014/main" id="{1D721FE9-F24B-4D4A-AC5F-EB4DDF2527DB}"/>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5" name="Oval 33">
            <a:extLst>
              <a:ext uri="{FF2B5EF4-FFF2-40B4-BE49-F238E27FC236}">
                <a16:creationId xmlns:a16="http://schemas.microsoft.com/office/drawing/2014/main" id="{94ECE607-DDA9-3A41-BE7D-F056EAF49323}"/>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6" name="Oval 34">
            <a:extLst>
              <a:ext uri="{FF2B5EF4-FFF2-40B4-BE49-F238E27FC236}">
                <a16:creationId xmlns:a16="http://schemas.microsoft.com/office/drawing/2014/main" id="{807B1A37-37B2-0C47-9EC0-0EEA4A6E7794}"/>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7" name="Oval 35">
            <a:extLst>
              <a:ext uri="{FF2B5EF4-FFF2-40B4-BE49-F238E27FC236}">
                <a16:creationId xmlns:a16="http://schemas.microsoft.com/office/drawing/2014/main" id="{E903D0F7-91CB-0C4D-8256-A09768662E4C}"/>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18" name="Oval 36">
            <a:extLst>
              <a:ext uri="{FF2B5EF4-FFF2-40B4-BE49-F238E27FC236}">
                <a16:creationId xmlns:a16="http://schemas.microsoft.com/office/drawing/2014/main" id="{C0B59731-B5B7-0E4D-9C38-284F2359C9AE}"/>
              </a:ext>
            </a:extLst>
          </p:cNvPr>
          <p:cNvSpPr/>
          <p:nvPr userDrawn="1"/>
        </p:nvSpPr>
        <p:spPr>
          <a:xfrm>
            <a:off x="5905524" y="4450868"/>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16640228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5 Infrastructuur Tussenblad Mint">
    <p:bg>
      <p:bgPr>
        <a:solidFill>
          <a:srgbClr val="76D2B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Infrastructuur</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E4F6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7" name="Afbeelding 6">
            <a:extLst>
              <a:ext uri="{FF2B5EF4-FFF2-40B4-BE49-F238E27FC236}">
                <a16:creationId xmlns:a16="http://schemas.microsoft.com/office/drawing/2014/main" id="{216904F4-0A6E-744D-836B-F6FF112AC14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9356634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6 Infrastructuur Tussenblad Licht Mint">
    <p:bg>
      <p:bgPr>
        <a:solidFill>
          <a:srgbClr val="E4F6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Infrastructuur</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76D2B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7" name="Afbeelding 6">
            <a:extLst>
              <a:ext uri="{FF2B5EF4-FFF2-40B4-BE49-F238E27FC236}">
                <a16:creationId xmlns:a16="http://schemas.microsoft.com/office/drawing/2014/main" id="{BC759438-D9C5-ED48-9413-3C0BB6CF30D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3281958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7 Infrastructuur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51064273-5755-5546-8A5F-6A56EDDEBF7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980CA198-0DD6-874E-8D2C-96F862C7647F}"/>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35374660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8 Infrastructuur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7654368C-9C2F-E443-80B0-628B61D66898}"/>
              </a:ext>
            </a:extLst>
          </p:cNvPr>
          <p:cNvSpPr/>
          <p:nvPr userDrawn="1"/>
        </p:nvSpPr>
        <p:spPr>
          <a:xfrm>
            <a:off x="0" y="0"/>
            <a:ext cx="6096000" cy="6858000"/>
          </a:xfrm>
          <a:prstGeom prst="rect">
            <a:avLst/>
          </a:prstGeom>
          <a:solidFill>
            <a:srgbClr val="76D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7" name="Graphic 16">
            <a:extLst>
              <a:ext uri="{FF2B5EF4-FFF2-40B4-BE49-F238E27FC236}">
                <a16:creationId xmlns:a16="http://schemas.microsoft.com/office/drawing/2014/main" id="{BD395554-D989-E94F-BA0A-EF9DCA4216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3803716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 Algemeen Tussenblad met domeinen en tekst">
    <p:bg>
      <p:bgPr>
        <a:solidFill>
          <a:srgbClr val="39870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C61F54-1A50-4BA3-B44E-30A710F124F9}"/>
              </a:ext>
            </a:extLst>
          </p:cNvPr>
          <p:cNvSpPr/>
          <p:nvPr userDrawn="1"/>
        </p:nvSpPr>
        <p:spPr>
          <a:xfrm>
            <a:off x="5907024" y="2335618"/>
            <a:ext cx="377951" cy="452238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2" name="Logo">
            <a:extLst>
              <a:ext uri="{FF2B5EF4-FFF2-40B4-BE49-F238E27FC236}">
                <a16:creationId xmlns:a16="http://schemas.microsoft.com/office/drawing/2014/main" id="{1CE93877-59B8-4EC7-9255-6B4F1FA332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1" name="Text Placeholder 5">
            <a:extLst>
              <a:ext uri="{FF2B5EF4-FFF2-40B4-BE49-F238E27FC236}">
                <a16:creationId xmlns:a16="http://schemas.microsoft.com/office/drawing/2014/main" id="{5B2EBB3B-2EF0-6E4D-83C1-1DC3A638E65F}"/>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sp>
        <p:nvSpPr>
          <p:cNvPr id="17" name="Tekstvak 4">
            <a:extLst>
              <a:ext uri="{FF2B5EF4-FFF2-40B4-BE49-F238E27FC236}">
                <a16:creationId xmlns:a16="http://schemas.microsoft.com/office/drawing/2014/main" id="{F1D0750D-6ACF-324C-BA7D-FD4A25CEF28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solidFill>
              </a:rPr>
              <a:t>Toegang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Interactie</a:t>
            </a:r>
          </a:p>
          <a:p>
            <a:pPr algn="r">
              <a:lnSpc>
                <a:spcPct val="92000"/>
              </a:lnSpc>
            </a:pPr>
            <a:endParaRPr lang="nl-NL" sz="2050" dirty="0">
              <a:solidFill>
                <a:schemeClr val="bg1"/>
              </a:solidFill>
            </a:endParaRPr>
          </a:p>
          <a:p>
            <a:pPr algn="r">
              <a:lnSpc>
                <a:spcPct val="92000"/>
              </a:lnSpc>
            </a:pPr>
            <a:r>
              <a:rPr lang="nl-NL" sz="2050" dirty="0">
                <a:solidFill>
                  <a:schemeClr val="bg1"/>
                </a:solidFill>
              </a:rPr>
              <a:t>Gegevensuitwisseling</a:t>
            </a:r>
          </a:p>
          <a:p>
            <a:pPr algn="r">
              <a:lnSpc>
                <a:spcPct val="92000"/>
              </a:lnSpc>
            </a:pPr>
            <a:endParaRPr lang="nl-NL" sz="2050" dirty="0">
              <a:solidFill>
                <a:schemeClr val="bg1"/>
              </a:solidFill>
            </a:endParaRPr>
          </a:p>
          <a:p>
            <a:pPr algn="r">
              <a:lnSpc>
                <a:spcPct val="92000"/>
              </a:lnSpc>
            </a:pPr>
            <a:r>
              <a:rPr lang="nl-NL" sz="2050" dirty="0">
                <a:solidFill>
                  <a:schemeClr val="bg1"/>
                </a:solidFill>
              </a:rPr>
              <a:t>Infrastructuur</a:t>
            </a:r>
          </a:p>
          <a:p>
            <a:pPr algn="r">
              <a:lnSpc>
                <a:spcPct val="92000"/>
              </a:lnSpc>
            </a:pPr>
            <a:endParaRPr lang="nl-NL" sz="2050" dirty="0">
              <a:solidFill>
                <a:schemeClr val="bg1"/>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19" name="Oval 24">
            <a:extLst>
              <a:ext uri="{FF2B5EF4-FFF2-40B4-BE49-F238E27FC236}">
                <a16:creationId xmlns:a16="http://schemas.microsoft.com/office/drawing/2014/main" id="{CB46B796-5CEB-D04D-B131-5C21E5B2CF96}"/>
              </a:ext>
            </a:extLst>
          </p:cNvPr>
          <p:cNvSpPr/>
          <p:nvPr userDrawn="1"/>
        </p:nvSpPr>
        <p:spPr>
          <a:xfrm>
            <a:off x="5905525" y="214630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0" name="Oval 25">
            <a:extLst>
              <a:ext uri="{FF2B5EF4-FFF2-40B4-BE49-F238E27FC236}">
                <a16:creationId xmlns:a16="http://schemas.microsoft.com/office/drawing/2014/main" id="{1B72E4A9-EE16-8342-ABCB-92A23FF10020}"/>
              </a:ext>
            </a:extLst>
          </p:cNvPr>
          <p:cNvSpPr/>
          <p:nvPr userDrawn="1"/>
        </p:nvSpPr>
        <p:spPr>
          <a:xfrm>
            <a:off x="5905525" y="2722460"/>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1" name="Oval 26">
            <a:extLst>
              <a:ext uri="{FF2B5EF4-FFF2-40B4-BE49-F238E27FC236}">
                <a16:creationId xmlns:a16="http://schemas.microsoft.com/office/drawing/2014/main" id="{D77A44B9-CD33-4C48-B653-5BEFFFB88B65}"/>
              </a:ext>
            </a:extLst>
          </p:cNvPr>
          <p:cNvSpPr/>
          <p:nvPr userDrawn="1"/>
        </p:nvSpPr>
        <p:spPr>
          <a:xfrm>
            <a:off x="5905524" y="329858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27">
            <a:extLst>
              <a:ext uri="{FF2B5EF4-FFF2-40B4-BE49-F238E27FC236}">
                <a16:creationId xmlns:a16="http://schemas.microsoft.com/office/drawing/2014/main" id="{7595F974-743F-E542-A571-D42FD8B408A4}"/>
              </a:ext>
            </a:extLst>
          </p:cNvPr>
          <p:cNvSpPr/>
          <p:nvPr userDrawn="1"/>
        </p:nvSpPr>
        <p:spPr>
          <a:xfrm>
            <a:off x="5905117" y="3874744"/>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28">
            <a:extLst>
              <a:ext uri="{FF2B5EF4-FFF2-40B4-BE49-F238E27FC236}">
                <a16:creationId xmlns:a16="http://schemas.microsoft.com/office/drawing/2014/main" id="{7962FD1F-4EFB-3946-9F47-4284E7126C4E}"/>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27808641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9 Infrastructuur Beeld voorbeeld – tekst">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D033D27-72C7-C044-A05B-DB425F4DB933}"/>
              </a:ext>
            </a:extLst>
          </p:cNvPr>
          <p:cNvPicPr>
            <a:picLocks noChangeAspect="1"/>
          </p:cNvPicPr>
          <p:nvPr userDrawn="1"/>
        </p:nvPicPr>
        <p:blipFill>
          <a:blip r:embed="rId2">
            <a:extLst>
              <a:ext uri="{28A0092B-C50C-407E-A947-70E740481C1C}">
                <a14:useLocalDpi xmlns:a14="http://schemas.microsoft.com/office/drawing/2010/main" val="0"/>
              </a:ext>
            </a:extLst>
          </a:blip>
          <a:srcRect l="36" r="36"/>
          <a:stretch/>
        </p:blipFill>
        <p:spPr>
          <a:xfrm>
            <a:off x="0" y="-1"/>
            <a:ext cx="6095206" cy="6858001"/>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5" name="Graphic 14">
            <a:extLst>
              <a:ext uri="{FF2B5EF4-FFF2-40B4-BE49-F238E27FC236}">
                <a16:creationId xmlns:a16="http://schemas.microsoft.com/office/drawing/2014/main" id="{09F1EA6A-09F2-E044-AD57-20A0B25797C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D68DB326-0EC7-304C-B9DD-043262C2AF51}"/>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663011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10 Infrastructuur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E4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530E8F5A-9A61-C347-898F-FD61B118AF0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3" name="Tekstvak 12">
            <a:extLst>
              <a:ext uri="{FF2B5EF4-FFF2-40B4-BE49-F238E27FC236}">
                <a16:creationId xmlns:a16="http://schemas.microsoft.com/office/drawing/2014/main" id="{366E4ECE-4FD1-8C4C-B4B0-2341500F9C43}"/>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pic>
        <p:nvPicPr>
          <p:cNvPr id="17" name="Afbeelding 16">
            <a:extLst>
              <a:ext uri="{FF2B5EF4-FFF2-40B4-BE49-F238E27FC236}">
                <a16:creationId xmlns:a16="http://schemas.microsoft.com/office/drawing/2014/main" id="{AB23A34E-823F-5D42-A263-A0F4506286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94039" y="1387475"/>
            <a:ext cx="2907921" cy="4083050"/>
          </a:xfrm>
          <a:prstGeom prst="rect">
            <a:avLst/>
          </a:prstGeom>
        </p:spPr>
      </p:pic>
    </p:spTree>
    <p:extLst>
      <p:ext uri="{BB962C8B-B14F-4D97-AF65-F5344CB8AC3E}">
        <p14:creationId xmlns:p14="http://schemas.microsoft.com/office/powerpoint/2010/main" val="6273945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11 Infrastructuur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EA211FEA-EF63-9D42-8852-F8AD7AF5189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20" name="Tekstvak 19">
            <a:extLst>
              <a:ext uri="{FF2B5EF4-FFF2-40B4-BE49-F238E27FC236}">
                <a16:creationId xmlns:a16="http://schemas.microsoft.com/office/drawing/2014/main" id="{9DF0A9CE-B720-694A-A00B-D9A08DB389A6}"/>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2876815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12 Infrastructuur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0" name="Graphic 9">
            <a:extLst>
              <a:ext uri="{FF2B5EF4-FFF2-40B4-BE49-F238E27FC236}">
                <a16:creationId xmlns:a16="http://schemas.microsoft.com/office/drawing/2014/main" id="{037FC7A7-6A47-6E47-98E1-32A3B96A5B0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5" name="Tekstvak 14">
            <a:extLst>
              <a:ext uri="{FF2B5EF4-FFF2-40B4-BE49-F238E27FC236}">
                <a16:creationId xmlns:a16="http://schemas.microsoft.com/office/drawing/2014/main" id="{6420BD73-DFB1-1D42-9317-C4847FA23ECB}"/>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41723668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13 Infrastructuur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76D2B6"/>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1" name="Graphic 10">
            <a:extLst>
              <a:ext uri="{FF2B5EF4-FFF2-40B4-BE49-F238E27FC236}">
                <a16:creationId xmlns:a16="http://schemas.microsoft.com/office/drawing/2014/main" id="{96707BA4-13D1-CA4E-B145-07FE163246F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2" name="Tekstvak 11">
            <a:extLst>
              <a:ext uri="{FF2B5EF4-FFF2-40B4-BE49-F238E27FC236}">
                <a16:creationId xmlns:a16="http://schemas.microsoft.com/office/drawing/2014/main" id="{76D49523-7DEA-A948-B0BC-D9A7A668C423}"/>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10930680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14 Infrastructuur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8" name="Graphic 7">
            <a:extLst>
              <a:ext uri="{FF2B5EF4-FFF2-40B4-BE49-F238E27FC236}">
                <a16:creationId xmlns:a16="http://schemas.microsoft.com/office/drawing/2014/main" id="{74F86EB0-313B-4542-A25B-91388DBC7D7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9" name="Tekstvak 8">
            <a:extLst>
              <a:ext uri="{FF2B5EF4-FFF2-40B4-BE49-F238E27FC236}">
                <a16:creationId xmlns:a16="http://schemas.microsoft.com/office/drawing/2014/main" id="{89CDD08F-890E-FC4F-AA48-69F5FF9C5599}"/>
              </a:ext>
            </a:extLst>
          </p:cNvPr>
          <p:cNvSpPr txBox="1"/>
          <p:nvPr userDrawn="1"/>
        </p:nvSpPr>
        <p:spPr>
          <a:xfrm>
            <a:off x="8849471" y="293420"/>
            <a:ext cx="3077599" cy="364332"/>
          </a:xfrm>
          <a:prstGeom prst="rect">
            <a:avLst/>
          </a:prstGeom>
          <a:noFill/>
        </p:spPr>
        <p:txBody>
          <a:bodyPr wrap="square" rtlCol="0" anchor="ctr">
            <a:noAutofit/>
          </a:bodyPr>
          <a:lstStyle/>
          <a:p>
            <a:pPr algn="l"/>
            <a:r>
              <a:rPr lang="nl-NL" sz="1300" b="1" dirty="0"/>
              <a:t>Infrastructuur</a:t>
            </a:r>
          </a:p>
        </p:txBody>
      </p:sp>
    </p:spTree>
    <p:extLst>
      <p:ext uri="{BB962C8B-B14F-4D97-AF65-F5344CB8AC3E}">
        <p14:creationId xmlns:p14="http://schemas.microsoft.com/office/powerpoint/2010/main" val="40221632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1 RoSeS Kernboodscha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79D06-311A-43E8-9993-E38058BC57F1}"/>
              </a:ext>
            </a:extLst>
          </p:cNvPr>
          <p:cNvSpPr/>
          <p:nvPr userDrawn="1"/>
        </p:nvSpPr>
        <p:spPr>
          <a:xfrm>
            <a:off x="0" y="0"/>
            <a:ext cx="6096000" cy="6858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6" name="Graphic 5">
            <a:extLst>
              <a:ext uri="{FF2B5EF4-FFF2-40B4-BE49-F238E27FC236}">
                <a16:creationId xmlns:a16="http://schemas.microsoft.com/office/drawing/2014/main" id="{7DE29D8C-AB77-490C-84FE-4060D5F0D9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pic>
        <p:nvPicPr>
          <p:cNvPr id="7" name="Logo">
            <a:extLst>
              <a:ext uri="{FF2B5EF4-FFF2-40B4-BE49-F238E27FC236}">
                <a16:creationId xmlns:a16="http://schemas.microsoft.com/office/drawing/2014/main" id="{07AAA810-4A77-0947-8D02-142622F7416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sp>
        <p:nvSpPr>
          <p:cNvPr id="11" name="Date Placeholder 4">
            <a:extLst>
              <a:ext uri="{FF2B5EF4-FFF2-40B4-BE49-F238E27FC236}">
                <a16:creationId xmlns:a16="http://schemas.microsoft.com/office/drawing/2014/main" id="{F68BA68E-4D57-024A-9AFC-8381BC73AD16}"/>
              </a:ext>
            </a:extLst>
          </p:cNvPr>
          <p:cNvSpPr>
            <a:spLocks noGrp="1"/>
          </p:cNvSpPr>
          <p:nvPr>
            <p:ph type="dt" sz="half" idx="10"/>
          </p:nvPr>
        </p:nvSpPr>
        <p:spPr>
          <a:xfrm>
            <a:off x="8581960" y="6390586"/>
            <a:ext cx="2503239" cy="365125"/>
          </a:xfrm>
        </p:spPr>
        <p:txBody>
          <a:bodyPr/>
          <a:lstStyle/>
          <a:p>
            <a:r>
              <a:rPr lang="nl-NL"/>
              <a:t>26 augustus 2021</a:t>
            </a:r>
            <a:endParaRPr lang="nl-NL" dirty="0"/>
          </a:p>
        </p:txBody>
      </p:sp>
      <p:sp>
        <p:nvSpPr>
          <p:cNvPr id="12" name="Slide Number Placeholder 6">
            <a:extLst>
              <a:ext uri="{FF2B5EF4-FFF2-40B4-BE49-F238E27FC236}">
                <a16:creationId xmlns:a16="http://schemas.microsoft.com/office/drawing/2014/main" id="{2065620C-CD7B-504F-8F3D-6056BC96F1DE}"/>
              </a:ext>
            </a:extLst>
          </p:cNvPr>
          <p:cNvSpPr>
            <a:spLocks noGrp="1"/>
          </p:cNvSpPr>
          <p:nvPr>
            <p:ph type="sldNum" sz="quarter" idx="12"/>
          </p:nvPr>
        </p:nvSpPr>
        <p:spPr>
          <a:xfrm>
            <a:off x="11204254" y="6390586"/>
            <a:ext cx="778775" cy="365125"/>
          </a:xfrm>
        </p:spPr>
        <p:txBody>
          <a:bodyPr/>
          <a:lstStyle/>
          <a:p>
            <a:fld id="{58A012CB-14D3-4B29-B9BE-EBD198EAE235}" type="slidenum">
              <a:rPr lang="nl-NL" smtClean="0"/>
              <a:t>‹nr.›</a:t>
            </a:fld>
            <a:endParaRPr lang="nl-NL" dirty="0"/>
          </a:p>
        </p:txBody>
      </p:sp>
      <p:cxnSp>
        <p:nvCxnSpPr>
          <p:cNvPr id="18" name="Straight Connector 11">
            <a:extLst>
              <a:ext uri="{FF2B5EF4-FFF2-40B4-BE49-F238E27FC236}">
                <a16:creationId xmlns:a16="http://schemas.microsoft.com/office/drawing/2014/main" id="{4393D92E-8B5A-784A-A7AC-AA2BE38CAAAD}"/>
              </a:ext>
            </a:extLst>
          </p:cNvPr>
          <p:cNvCxnSpPr>
            <a:cxnSpLocks/>
          </p:cNvCxnSpPr>
          <p:nvPr userDrawn="1"/>
        </p:nvCxnSpPr>
        <p:spPr>
          <a:xfrm>
            <a:off x="6460715" y="2380318"/>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6" name="Tekstvak 25">
            <a:extLst>
              <a:ext uri="{FF2B5EF4-FFF2-40B4-BE49-F238E27FC236}">
                <a16:creationId xmlns:a16="http://schemas.microsoft.com/office/drawing/2014/main" id="{90A95DE3-3C57-6E49-AFED-CFAB31FBD32E}"/>
              </a:ext>
            </a:extLst>
          </p:cNvPr>
          <p:cNvSpPr txBox="1"/>
          <p:nvPr userDrawn="1"/>
        </p:nvSpPr>
        <p:spPr>
          <a:xfrm>
            <a:off x="6465958" y="1526953"/>
            <a:ext cx="5051752" cy="713157"/>
          </a:xfrm>
          <a:prstGeom prst="rect">
            <a:avLst/>
          </a:prstGeom>
          <a:noFill/>
        </p:spPr>
        <p:txBody>
          <a:bodyPr wrap="square" rtlCol="0" anchor="b" anchorCtr="0">
            <a:noAutofit/>
          </a:bodyPr>
          <a:lstStyle/>
          <a:p>
            <a:pPr algn="l"/>
            <a:r>
              <a:rPr lang="nl-NL" sz="2400" b="1" dirty="0">
                <a:solidFill>
                  <a:srgbClr val="39870C"/>
                </a:solidFill>
              </a:rPr>
              <a:t>Regie op stelsels</a:t>
            </a:r>
            <a:br>
              <a:rPr lang="nl-NL" sz="2400" b="1" dirty="0">
                <a:solidFill>
                  <a:srgbClr val="39870C"/>
                </a:solidFill>
              </a:rPr>
            </a:br>
            <a:r>
              <a:rPr lang="nl-NL" sz="2400" b="1" dirty="0">
                <a:solidFill>
                  <a:srgbClr val="39870C"/>
                </a:solidFill>
              </a:rPr>
              <a:t>en standaarden</a:t>
            </a:r>
          </a:p>
        </p:txBody>
      </p:sp>
      <p:sp>
        <p:nvSpPr>
          <p:cNvPr id="28" name="Tekstvak 27">
            <a:extLst>
              <a:ext uri="{FF2B5EF4-FFF2-40B4-BE49-F238E27FC236}">
                <a16:creationId xmlns:a16="http://schemas.microsoft.com/office/drawing/2014/main" id="{D777F8B9-B701-284F-A9D3-5017B023626C}"/>
              </a:ext>
            </a:extLst>
          </p:cNvPr>
          <p:cNvSpPr txBox="1"/>
          <p:nvPr userDrawn="1"/>
        </p:nvSpPr>
        <p:spPr>
          <a:xfrm>
            <a:off x="6459458" y="2595493"/>
            <a:ext cx="5063496" cy="2653157"/>
          </a:xfrm>
          <a:prstGeom prst="rect">
            <a:avLst/>
          </a:prstGeom>
          <a:noFill/>
        </p:spPr>
        <p:txBody>
          <a:bodyPr wrap="square" rtlCol="0">
            <a:noAutofit/>
          </a:bodyPr>
          <a:lstStyle/>
          <a:p>
            <a:pPr eaLnBrk="0" hangingPunct="0"/>
            <a:r>
              <a:rPr lang="nl-NL" sz="1600" dirty="0"/>
              <a:t>Uw digitale dienstverlening aan burgers en bedrijven is veilig, herkenbaar en makkelijk door het gebruik van uniforme standaarden </a:t>
            </a:r>
          </a:p>
          <a:p>
            <a:pPr eaLnBrk="0" hangingPunct="0"/>
            <a:r>
              <a:rPr lang="nl-NL" sz="1600" dirty="0"/>
              <a:t>en stelsels.</a:t>
            </a:r>
          </a:p>
          <a:p>
            <a:pPr eaLnBrk="0" hangingPunct="0"/>
            <a:endParaRPr lang="nl-NL" sz="1600" dirty="0"/>
          </a:p>
          <a:p>
            <a:pPr eaLnBrk="0" hangingPunct="0"/>
            <a:r>
              <a:rPr lang="nl-NL" sz="1600" dirty="0"/>
              <a:t>Daarvoor maken we samen </a:t>
            </a:r>
            <a:r>
              <a:rPr lang="nl-NL" sz="1600" dirty="0" err="1"/>
              <a:t>sectoroverstijgende</a:t>
            </a:r>
            <a:r>
              <a:rPr lang="nl-NL" sz="1600" dirty="0"/>
              <a:t> afspraken. </a:t>
            </a:r>
          </a:p>
          <a:p>
            <a:pPr eaLnBrk="0" hangingPunct="0"/>
            <a:endParaRPr lang="nl-NL" sz="1600" dirty="0"/>
          </a:p>
          <a:p>
            <a:pPr eaLnBrk="0" hangingPunct="0"/>
            <a:r>
              <a:rPr lang="nl-NL" sz="1600" dirty="0"/>
              <a:t>Logius heeft de regie op het maken, vastleggen en actualiseren van die afspraken en </a:t>
            </a:r>
            <a:r>
              <a:rPr lang="nl-NL" sz="1600" dirty="0" err="1"/>
              <a:t>organi-seert</a:t>
            </a:r>
            <a:r>
              <a:rPr lang="nl-NL" sz="1600" dirty="0"/>
              <a:t> daarvoor publiek-private samenwerking.</a:t>
            </a:r>
          </a:p>
        </p:txBody>
      </p:sp>
      <p:pic>
        <p:nvPicPr>
          <p:cNvPr id="15" name="Graphic 14">
            <a:extLst>
              <a:ext uri="{FF2B5EF4-FFF2-40B4-BE49-F238E27FC236}">
                <a16:creationId xmlns:a16="http://schemas.microsoft.com/office/drawing/2014/main" id="{2EA96997-8B92-6F48-873F-3A06AF33229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B8302727-4227-6248-A67B-3FFF8DB5FE7F}"/>
              </a:ext>
            </a:extLst>
          </p:cNvPr>
          <p:cNvSpPr txBox="1"/>
          <p:nvPr userDrawn="1"/>
        </p:nvSpPr>
        <p:spPr>
          <a:xfrm>
            <a:off x="8849471" y="283481"/>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39106932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2 RoSeS Kernboodschap met illustrati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3407" y="1543050"/>
            <a:ext cx="3949186" cy="37719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cxnSp>
        <p:nvCxnSpPr>
          <p:cNvPr id="12" name="Straight Connector 11">
            <a:extLst>
              <a:ext uri="{FF2B5EF4-FFF2-40B4-BE49-F238E27FC236}">
                <a16:creationId xmlns:a16="http://schemas.microsoft.com/office/drawing/2014/main" id="{064696CE-4CBE-4D49-9340-E6FFCA48EACB}"/>
              </a:ext>
            </a:extLst>
          </p:cNvPr>
          <p:cNvCxnSpPr>
            <a:cxnSpLocks/>
          </p:cNvCxnSpPr>
          <p:nvPr userDrawn="1"/>
        </p:nvCxnSpPr>
        <p:spPr>
          <a:xfrm>
            <a:off x="6460715" y="2380318"/>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2A424A65-6F52-6641-A692-441B42DFE9C1}"/>
              </a:ext>
            </a:extLst>
          </p:cNvPr>
          <p:cNvSpPr txBox="1"/>
          <p:nvPr userDrawn="1"/>
        </p:nvSpPr>
        <p:spPr>
          <a:xfrm>
            <a:off x="6465958" y="1526953"/>
            <a:ext cx="5051752" cy="713157"/>
          </a:xfrm>
          <a:prstGeom prst="rect">
            <a:avLst/>
          </a:prstGeom>
          <a:noFill/>
        </p:spPr>
        <p:txBody>
          <a:bodyPr wrap="square" rtlCol="0" anchor="b" anchorCtr="0">
            <a:noAutofit/>
          </a:bodyPr>
          <a:lstStyle/>
          <a:p>
            <a:pPr algn="l"/>
            <a:r>
              <a:rPr lang="nl-NL" sz="2400" b="1" dirty="0">
                <a:solidFill>
                  <a:srgbClr val="39870C"/>
                </a:solidFill>
              </a:rPr>
              <a:t>Regie op stelsels</a:t>
            </a:r>
            <a:br>
              <a:rPr lang="nl-NL" sz="2400" b="1" dirty="0">
                <a:solidFill>
                  <a:srgbClr val="39870C"/>
                </a:solidFill>
              </a:rPr>
            </a:br>
            <a:r>
              <a:rPr lang="nl-NL" sz="2400" b="1" dirty="0">
                <a:solidFill>
                  <a:srgbClr val="39870C"/>
                </a:solidFill>
              </a:rPr>
              <a:t>en standaarden</a:t>
            </a:r>
          </a:p>
        </p:txBody>
      </p:sp>
      <p:sp>
        <p:nvSpPr>
          <p:cNvPr id="17" name="Tekstvak 16">
            <a:extLst>
              <a:ext uri="{FF2B5EF4-FFF2-40B4-BE49-F238E27FC236}">
                <a16:creationId xmlns:a16="http://schemas.microsoft.com/office/drawing/2014/main" id="{C4894F06-827A-FC4F-A4F5-D732CB4C76F5}"/>
              </a:ext>
            </a:extLst>
          </p:cNvPr>
          <p:cNvSpPr txBox="1"/>
          <p:nvPr userDrawn="1"/>
        </p:nvSpPr>
        <p:spPr>
          <a:xfrm>
            <a:off x="6459458" y="2595493"/>
            <a:ext cx="5063496" cy="2653157"/>
          </a:xfrm>
          <a:prstGeom prst="rect">
            <a:avLst/>
          </a:prstGeom>
          <a:noFill/>
        </p:spPr>
        <p:txBody>
          <a:bodyPr wrap="square" rtlCol="0">
            <a:noAutofit/>
          </a:bodyPr>
          <a:lstStyle/>
          <a:p>
            <a:pPr eaLnBrk="0" hangingPunct="0"/>
            <a:r>
              <a:rPr lang="nl-NL" sz="1600" dirty="0"/>
              <a:t>Uw digitale dienstverlening aan burgers en bedrijven is veilig, herkenbaar en makkelijk door het gebruik van uniforme standaarden </a:t>
            </a:r>
          </a:p>
          <a:p>
            <a:pPr eaLnBrk="0" hangingPunct="0"/>
            <a:r>
              <a:rPr lang="nl-NL" sz="1600" dirty="0"/>
              <a:t>en stelsels.</a:t>
            </a:r>
          </a:p>
          <a:p>
            <a:pPr eaLnBrk="0" hangingPunct="0"/>
            <a:endParaRPr lang="nl-NL" sz="1600" dirty="0"/>
          </a:p>
          <a:p>
            <a:pPr eaLnBrk="0" hangingPunct="0"/>
            <a:r>
              <a:rPr lang="nl-NL" sz="1600" dirty="0"/>
              <a:t>Daarvoor maken we samen </a:t>
            </a:r>
            <a:r>
              <a:rPr lang="nl-NL" sz="1600" dirty="0" err="1"/>
              <a:t>sectoroverstijgende</a:t>
            </a:r>
            <a:r>
              <a:rPr lang="nl-NL" sz="1600" dirty="0"/>
              <a:t> afspraken. </a:t>
            </a:r>
          </a:p>
          <a:p>
            <a:pPr eaLnBrk="0" hangingPunct="0"/>
            <a:endParaRPr lang="nl-NL" sz="1600" dirty="0"/>
          </a:p>
          <a:p>
            <a:pPr eaLnBrk="0" hangingPunct="0"/>
            <a:r>
              <a:rPr lang="nl-NL" sz="1600" dirty="0"/>
              <a:t>Logius heeft de regie op het maken, vastleggen en actualiseren van die afspraken en </a:t>
            </a:r>
            <a:r>
              <a:rPr lang="nl-NL" sz="1600" dirty="0" err="1"/>
              <a:t>organi-seert</a:t>
            </a:r>
            <a:r>
              <a:rPr lang="nl-NL" sz="1600" dirty="0"/>
              <a:t> daarvoor publiek-private samenwerking.</a:t>
            </a:r>
          </a:p>
        </p:txBody>
      </p:sp>
    </p:spTree>
    <p:extLst>
      <p:ext uri="{BB962C8B-B14F-4D97-AF65-F5344CB8AC3E}">
        <p14:creationId xmlns:p14="http://schemas.microsoft.com/office/powerpoint/2010/main" val="32547563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3 RoSeS Tussenblad">
    <p:bg>
      <p:bgPr>
        <a:solidFill>
          <a:srgbClr val="275937"/>
        </a:solidFill>
        <a:effectLst/>
      </p:bgPr>
    </p:bg>
    <p:spTree>
      <p:nvGrpSpPr>
        <p:cNvPr id="1" name=""/>
        <p:cNvGrpSpPr/>
        <p:nvPr/>
      </p:nvGrpSpPr>
      <p:grpSpPr>
        <a:xfrm>
          <a:off x="0" y="0"/>
          <a:ext cx="0" cy="0"/>
          <a:chOff x="0" y="0"/>
          <a:chExt cx="0" cy="0"/>
        </a:xfrm>
      </p:grpSpPr>
      <p:pic>
        <p:nvPicPr>
          <p:cNvPr id="11" name="Picture 15">
            <a:extLst>
              <a:ext uri="{FF2B5EF4-FFF2-40B4-BE49-F238E27FC236}">
                <a16:creationId xmlns:a16="http://schemas.microsoft.com/office/drawing/2014/main" id="{6B46AC23-515E-EF41-8709-AAEC7980BFA8}"/>
              </a:ext>
            </a:extLst>
          </p:cNvPr>
          <p:cNvPicPr>
            <a:picLocks noChangeAspect="1"/>
          </p:cNvPicPr>
          <p:nvPr userDrawn="1"/>
        </p:nvPicPr>
        <p:blipFill>
          <a:blip r:embed="rId2"/>
          <a:stretch>
            <a:fillRect/>
          </a:stretch>
        </p:blipFill>
        <p:spPr>
          <a:xfrm>
            <a:off x="5905225" y="2146300"/>
            <a:ext cx="381550" cy="4719740"/>
          </a:xfrm>
          <a:prstGeom prst="rect">
            <a:avLst/>
          </a:prstGeom>
        </p:spPr>
      </p:pic>
      <p:pic>
        <p:nvPicPr>
          <p:cNvPr id="23" name="Logo">
            <a:extLst>
              <a:ext uri="{FF2B5EF4-FFF2-40B4-BE49-F238E27FC236}">
                <a16:creationId xmlns:a16="http://schemas.microsoft.com/office/drawing/2014/main" id="{7E6F2157-E24D-D946-BAAF-5D051AFAF56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6" y="-1"/>
            <a:ext cx="484137" cy="1204129"/>
          </a:xfrm>
          <a:prstGeom prst="rect">
            <a:avLst/>
          </a:prstGeom>
        </p:spPr>
      </p:pic>
      <p:sp>
        <p:nvSpPr>
          <p:cNvPr id="31" name="Tekstvak 4">
            <a:extLst>
              <a:ext uri="{FF2B5EF4-FFF2-40B4-BE49-F238E27FC236}">
                <a16:creationId xmlns:a16="http://schemas.microsoft.com/office/drawing/2014/main" id="{1A3A5AC5-777F-FF43-91CA-0AD52F132250}"/>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33" name="Oval 32">
            <a:extLst>
              <a:ext uri="{FF2B5EF4-FFF2-40B4-BE49-F238E27FC236}">
                <a16:creationId xmlns:a16="http://schemas.microsoft.com/office/drawing/2014/main" id="{2C71E140-DB11-0642-A23F-68EB8D19B9DE}"/>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4" name="Oval 33">
            <a:extLst>
              <a:ext uri="{FF2B5EF4-FFF2-40B4-BE49-F238E27FC236}">
                <a16:creationId xmlns:a16="http://schemas.microsoft.com/office/drawing/2014/main" id="{154A9591-FEF9-7A41-9C49-A97E608BF217}"/>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5" name="Oval 34">
            <a:extLst>
              <a:ext uri="{FF2B5EF4-FFF2-40B4-BE49-F238E27FC236}">
                <a16:creationId xmlns:a16="http://schemas.microsoft.com/office/drawing/2014/main" id="{0FFBB216-F44A-8140-AC57-7CEDEA0A081E}"/>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6" name="Oval 35">
            <a:extLst>
              <a:ext uri="{FF2B5EF4-FFF2-40B4-BE49-F238E27FC236}">
                <a16:creationId xmlns:a16="http://schemas.microsoft.com/office/drawing/2014/main" id="{A7872D1F-FE40-6146-91C8-80D5B680D5F2}"/>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37" name="Oval 36">
            <a:extLst>
              <a:ext uri="{FF2B5EF4-FFF2-40B4-BE49-F238E27FC236}">
                <a16:creationId xmlns:a16="http://schemas.microsoft.com/office/drawing/2014/main" id="{3E68C964-8D94-6245-A0C5-884F65E650FC}"/>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34700299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4 RoSeS Tussenblad met tekst">
    <p:bg>
      <p:bgPr>
        <a:solidFill>
          <a:srgbClr val="275937"/>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7CFF2726-F60B-0C4F-B20D-21B8667950D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6" y="-1"/>
            <a:ext cx="484137" cy="1204129"/>
          </a:xfrm>
          <a:prstGeom prst="rect">
            <a:avLst/>
          </a:prstGeom>
        </p:spPr>
      </p:pic>
      <p:sp>
        <p:nvSpPr>
          <p:cNvPr id="31" name="Text Placeholder 5">
            <a:extLst>
              <a:ext uri="{FF2B5EF4-FFF2-40B4-BE49-F238E27FC236}">
                <a16:creationId xmlns:a16="http://schemas.microsoft.com/office/drawing/2014/main" id="{A5AF8086-D262-5648-A91E-50156F108E52}"/>
              </a:ext>
            </a:extLst>
          </p:cNvPr>
          <p:cNvSpPr>
            <a:spLocks noGrp="1"/>
          </p:cNvSpPr>
          <p:nvPr>
            <p:ph type="body" sz="quarter" idx="10"/>
          </p:nvPr>
        </p:nvSpPr>
        <p:spPr>
          <a:xfrm>
            <a:off x="6793621" y="2202094"/>
            <a:ext cx="4818063" cy="1935162"/>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dirty="0"/>
              <a:t>Click to edit Master text styles</a:t>
            </a:r>
          </a:p>
        </p:txBody>
      </p:sp>
      <p:pic>
        <p:nvPicPr>
          <p:cNvPr id="19" name="Picture 15">
            <a:extLst>
              <a:ext uri="{FF2B5EF4-FFF2-40B4-BE49-F238E27FC236}">
                <a16:creationId xmlns:a16="http://schemas.microsoft.com/office/drawing/2014/main" id="{350F79F4-1C9D-5448-A9CF-23D021EACF94}"/>
              </a:ext>
            </a:extLst>
          </p:cNvPr>
          <p:cNvPicPr>
            <a:picLocks noChangeAspect="1"/>
          </p:cNvPicPr>
          <p:nvPr userDrawn="1"/>
        </p:nvPicPr>
        <p:blipFill>
          <a:blip r:embed="rId4"/>
          <a:stretch>
            <a:fillRect/>
          </a:stretch>
        </p:blipFill>
        <p:spPr>
          <a:xfrm>
            <a:off x="5905225" y="2146300"/>
            <a:ext cx="381550" cy="4719740"/>
          </a:xfrm>
          <a:prstGeom prst="rect">
            <a:avLst/>
          </a:prstGeom>
        </p:spPr>
      </p:pic>
      <p:sp>
        <p:nvSpPr>
          <p:cNvPr id="20" name="Tekstvak 4">
            <a:extLst>
              <a:ext uri="{FF2B5EF4-FFF2-40B4-BE49-F238E27FC236}">
                <a16:creationId xmlns:a16="http://schemas.microsoft.com/office/drawing/2014/main" id="{268C00D4-B177-5C47-8FAA-6B245E5C9E14}"/>
              </a:ext>
            </a:extLst>
          </p:cNvPr>
          <p:cNvSpPr txBox="1"/>
          <p:nvPr userDrawn="1"/>
        </p:nvSpPr>
        <p:spPr>
          <a:xfrm>
            <a:off x="2451763" y="2161282"/>
            <a:ext cx="3161389" cy="3111747"/>
          </a:xfrm>
          <a:prstGeom prst="rect">
            <a:avLst/>
          </a:prstGeom>
          <a:noFill/>
        </p:spPr>
        <p:txBody>
          <a:bodyPr wrap="square" rtlCol="0">
            <a:noAutofit/>
          </a:bodyPr>
          <a:lstStyle/>
          <a:p>
            <a:pPr algn="r">
              <a:lnSpc>
                <a:spcPct val="92000"/>
              </a:lnSpc>
            </a:pPr>
            <a:r>
              <a:rPr lang="nl-NL" sz="2050" dirty="0">
                <a:solidFill>
                  <a:schemeClr val="bg1">
                    <a:alpha val="50000"/>
                  </a:schemeClr>
                </a:solidFill>
              </a:rPr>
              <a:t>Toegang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Interactie</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Gegevensuitwisseling</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alpha val="50000"/>
                  </a:schemeClr>
                </a:solidFill>
              </a:rPr>
              <a:t>Infrastructuur</a:t>
            </a:r>
          </a:p>
          <a:p>
            <a:pPr algn="r">
              <a:lnSpc>
                <a:spcPct val="92000"/>
              </a:lnSpc>
            </a:pPr>
            <a:endParaRPr lang="nl-NL" sz="2050" dirty="0">
              <a:solidFill>
                <a:schemeClr val="bg1">
                  <a:alpha val="50000"/>
                </a:schemeClr>
              </a:solidFill>
            </a:endParaRPr>
          </a:p>
          <a:p>
            <a:pPr algn="r">
              <a:lnSpc>
                <a:spcPct val="92000"/>
              </a:lnSpc>
            </a:pPr>
            <a:r>
              <a:rPr lang="nl-NL" sz="2050" dirty="0">
                <a:solidFill>
                  <a:schemeClr val="bg1"/>
                </a:solidFill>
              </a:rPr>
              <a:t>Regie op stelsels</a:t>
            </a:r>
            <a:br>
              <a:rPr lang="nl-NL" sz="2050" dirty="0">
                <a:solidFill>
                  <a:schemeClr val="bg1"/>
                </a:solidFill>
              </a:rPr>
            </a:br>
            <a:r>
              <a:rPr lang="nl-NL" sz="2050" dirty="0">
                <a:solidFill>
                  <a:schemeClr val="bg1"/>
                </a:solidFill>
              </a:rPr>
              <a:t>en standaarden</a:t>
            </a:r>
          </a:p>
        </p:txBody>
      </p:sp>
      <p:sp>
        <p:nvSpPr>
          <p:cNvPr id="21" name="Oval 32">
            <a:extLst>
              <a:ext uri="{FF2B5EF4-FFF2-40B4-BE49-F238E27FC236}">
                <a16:creationId xmlns:a16="http://schemas.microsoft.com/office/drawing/2014/main" id="{68CE0245-68DB-1A4A-8D98-99B46DFA8902}"/>
              </a:ext>
            </a:extLst>
          </p:cNvPr>
          <p:cNvSpPr/>
          <p:nvPr userDrawn="1"/>
        </p:nvSpPr>
        <p:spPr>
          <a:xfrm>
            <a:off x="5905525" y="214630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2" name="Oval 33">
            <a:extLst>
              <a:ext uri="{FF2B5EF4-FFF2-40B4-BE49-F238E27FC236}">
                <a16:creationId xmlns:a16="http://schemas.microsoft.com/office/drawing/2014/main" id="{66B4F271-362C-E54D-BE90-ABF13A84B978}"/>
              </a:ext>
            </a:extLst>
          </p:cNvPr>
          <p:cNvSpPr/>
          <p:nvPr userDrawn="1"/>
        </p:nvSpPr>
        <p:spPr>
          <a:xfrm>
            <a:off x="5905525" y="2722460"/>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3" name="Oval 34">
            <a:extLst>
              <a:ext uri="{FF2B5EF4-FFF2-40B4-BE49-F238E27FC236}">
                <a16:creationId xmlns:a16="http://schemas.microsoft.com/office/drawing/2014/main" id="{3FE15843-AB95-C94D-80B8-CA2CDB10EF83}"/>
              </a:ext>
            </a:extLst>
          </p:cNvPr>
          <p:cNvSpPr/>
          <p:nvPr userDrawn="1"/>
        </p:nvSpPr>
        <p:spPr>
          <a:xfrm>
            <a:off x="5905524" y="329858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4" name="Oval 35">
            <a:extLst>
              <a:ext uri="{FF2B5EF4-FFF2-40B4-BE49-F238E27FC236}">
                <a16:creationId xmlns:a16="http://schemas.microsoft.com/office/drawing/2014/main" id="{FBE77C11-D0B2-A74C-A7D6-15BB26E30987}"/>
              </a:ext>
            </a:extLst>
          </p:cNvPr>
          <p:cNvSpPr/>
          <p:nvPr userDrawn="1"/>
        </p:nvSpPr>
        <p:spPr>
          <a:xfrm>
            <a:off x="5905117" y="3874744"/>
            <a:ext cx="380951" cy="381001"/>
          </a:xfrm>
          <a:prstGeom prst="ellipse">
            <a:avLst/>
          </a:prstGeom>
          <a:solidFill>
            <a:schemeClr val="bg1">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
        <p:nvSpPr>
          <p:cNvPr id="25" name="Oval 36">
            <a:extLst>
              <a:ext uri="{FF2B5EF4-FFF2-40B4-BE49-F238E27FC236}">
                <a16:creationId xmlns:a16="http://schemas.microsoft.com/office/drawing/2014/main" id="{6C849CAB-346F-494F-A6AF-9D06155C04F8}"/>
              </a:ext>
            </a:extLst>
          </p:cNvPr>
          <p:cNvSpPr/>
          <p:nvPr userDrawn="1"/>
        </p:nvSpPr>
        <p:spPr>
          <a:xfrm>
            <a:off x="5905524" y="4450868"/>
            <a:ext cx="380951" cy="381001"/>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457109"/>
            <a:endParaRPr lang="en-NL" sz="500" dirty="0">
              <a:solidFill>
                <a:schemeClr val="bg1"/>
              </a:solidFill>
              <a:latin typeface="Verdana"/>
            </a:endParaRPr>
          </a:p>
        </p:txBody>
      </p:sp>
    </p:spTree>
    <p:extLst>
      <p:ext uri="{BB962C8B-B14F-4D97-AF65-F5344CB8AC3E}">
        <p14:creationId xmlns:p14="http://schemas.microsoft.com/office/powerpoint/2010/main" val="2274419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 Algemeen Tussenblad met teks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bg1"/>
                </a:solidFill>
              </a:defRPr>
            </a:lvl1pPr>
          </a:lstStyle>
          <a:p>
            <a:r>
              <a:rPr lang="nl-NL"/>
              <a:t>Click to edit Master title style</a:t>
            </a:r>
            <a:endParaRPr lang="nl-NL" dirty="0"/>
          </a:p>
        </p:txBody>
      </p:sp>
      <p:pic>
        <p:nvPicPr>
          <p:cNvPr id="4" name="Logo">
            <a:extLst>
              <a:ext uri="{FF2B5EF4-FFF2-40B4-BE49-F238E27FC236}">
                <a16:creationId xmlns:a16="http://schemas.microsoft.com/office/drawing/2014/main" id="{93B22A8E-625A-4CDE-93A6-D2D7A82C93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9" name="Rectangle 7">
            <a:extLst>
              <a:ext uri="{FF2B5EF4-FFF2-40B4-BE49-F238E27FC236}">
                <a16:creationId xmlns:a16="http://schemas.microsoft.com/office/drawing/2014/main" id="{CCA25A83-7E2E-7E4C-8965-15491CA0FB20}"/>
              </a:ext>
            </a:extLst>
          </p:cNvPr>
          <p:cNvSpPr/>
          <p:nvPr userDrawn="1"/>
        </p:nvSpPr>
        <p:spPr>
          <a:xfrm>
            <a:off x="5858431" y="5632200"/>
            <a:ext cx="475138" cy="12258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11" name="Ovaal 10">
            <a:extLst>
              <a:ext uri="{FF2B5EF4-FFF2-40B4-BE49-F238E27FC236}">
                <a16:creationId xmlns:a16="http://schemas.microsoft.com/office/drawing/2014/main" id="{40778D8B-1CAB-2D48-83D0-E823B7F9BB60}"/>
              </a:ext>
            </a:extLst>
          </p:cNvPr>
          <p:cNvSpPr/>
          <p:nvPr userDrawn="1"/>
        </p:nvSpPr>
        <p:spPr>
          <a:xfrm>
            <a:off x="5858431" y="5401800"/>
            <a:ext cx="475138" cy="47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Tree>
    <p:extLst>
      <p:ext uri="{BB962C8B-B14F-4D97-AF65-F5344CB8AC3E}">
        <p14:creationId xmlns:p14="http://schemas.microsoft.com/office/powerpoint/2010/main" val="3462139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5 RoSeS Tussenblad Donker Groen">
    <p:bg>
      <p:bgPr>
        <a:solidFill>
          <a:srgbClr val="2759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bg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Tekstvak 3">
            <a:extLst>
              <a:ext uri="{FF2B5EF4-FFF2-40B4-BE49-F238E27FC236}">
                <a16:creationId xmlns:a16="http://schemas.microsoft.com/office/drawing/2014/main" id="{35CA31EA-DB7A-4D23-BFD2-CB6577085181}"/>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bg1"/>
                </a:solidFill>
              </a:rPr>
              <a:t>Regie op stelsels en standaarden</a:t>
            </a:r>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10" name="Rechthoek 9">
            <a:extLst>
              <a:ext uri="{FF2B5EF4-FFF2-40B4-BE49-F238E27FC236}">
                <a16:creationId xmlns:a16="http://schemas.microsoft.com/office/drawing/2014/main" id="{0811765C-CAE6-B14F-A579-DA3EA0A88197}"/>
              </a:ext>
            </a:extLst>
          </p:cNvPr>
          <p:cNvSpPr/>
          <p:nvPr userDrawn="1"/>
        </p:nvSpPr>
        <p:spPr>
          <a:xfrm>
            <a:off x="5905225" y="5591236"/>
            <a:ext cx="381550" cy="1266765"/>
          </a:xfrm>
          <a:prstGeom prst="rect">
            <a:avLst/>
          </a:prstGeom>
          <a:solidFill>
            <a:srgbClr val="D4DE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9" name="Afbeelding 8">
            <a:extLst>
              <a:ext uri="{FF2B5EF4-FFF2-40B4-BE49-F238E27FC236}">
                <a16:creationId xmlns:a16="http://schemas.microsoft.com/office/drawing/2014/main" id="{1CB76A40-450F-4A40-A8EF-8D07EC03B40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13366168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6 RoSeS Tussenblad Licht Donker Groen">
    <p:bg>
      <p:bgPr>
        <a:solidFill>
          <a:srgbClr val="D4D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27772" y="1719678"/>
            <a:ext cx="9957427" cy="1997557"/>
          </a:xfrm>
        </p:spPr>
        <p:txBody>
          <a:bodyPr anchor="b">
            <a:normAutofit/>
          </a:bodyPr>
          <a:lstStyle>
            <a:lvl1pPr algn="ctr">
              <a:lnSpc>
                <a:spcPct val="100000"/>
              </a:lnSpc>
              <a:defRPr sz="4199">
                <a:solidFill>
                  <a:schemeClr val="tx1"/>
                </a:solidFill>
              </a:defRPr>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pic>
        <p:nvPicPr>
          <p:cNvPr id="6" name="Logo">
            <a:extLst>
              <a:ext uri="{FF2B5EF4-FFF2-40B4-BE49-F238E27FC236}">
                <a16:creationId xmlns:a16="http://schemas.microsoft.com/office/drawing/2014/main" id="{C1258A58-5CCE-4F6F-B3CF-DC888064F9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8" name="Tekstvak 7">
            <a:extLst>
              <a:ext uri="{FF2B5EF4-FFF2-40B4-BE49-F238E27FC236}">
                <a16:creationId xmlns:a16="http://schemas.microsoft.com/office/drawing/2014/main" id="{B6409286-E4AB-AB41-9C8D-E6F3AFEFDB95}"/>
              </a:ext>
            </a:extLst>
          </p:cNvPr>
          <p:cNvSpPr txBox="1"/>
          <p:nvPr userDrawn="1"/>
        </p:nvSpPr>
        <p:spPr>
          <a:xfrm>
            <a:off x="6430012" y="5401200"/>
            <a:ext cx="4034762" cy="381600"/>
          </a:xfrm>
          <a:prstGeom prst="rect">
            <a:avLst/>
          </a:prstGeom>
          <a:noFill/>
        </p:spPr>
        <p:txBody>
          <a:bodyPr wrap="square" rtlCol="0" anchor="ctr">
            <a:noAutofit/>
          </a:bodyPr>
          <a:lstStyle/>
          <a:p>
            <a:pPr algn="l"/>
            <a:r>
              <a:rPr lang="nl-NL" sz="1300" b="1" dirty="0">
                <a:solidFill>
                  <a:schemeClr val="tx1"/>
                </a:solidFill>
              </a:rPr>
              <a:t>Regie op stelsels en standaarden</a:t>
            </a:r>
          </a:p>
        </p:txBody>
      </p:sp>
      <p:sp>
        <p:nvSpPr>
          <p:cNvPr id="9" name="Rechthoek 8">
            <a:extLst>
              <a:ext uri="{FF2B5EF4-FFF2-40B4-BE49-F238E27FC236}">
                <a16:creationId xmlns:a16="http://schemas.microsoft.com/office/drawing/2014/main" id="{01132E7E-094D-CB4D-B255-37D2C5B3D2D9}"/>
              </a:ext>
            </a:extLst>
          </p:cNvPr>
          <p:cNvSpPr/>
          <p:nvPr userDrawn="1"/>
        </p:nvSpPr>
        <p:spPr>
          <a:xfrm>
            <a:off x="5905225" y="5594149"/>
            <a:ext cx="381550" cy="1263852"/>
          </a:xfrm>
          <a:prstGeom prst="rect">
            <a:avLst/>
          </a:prstGeom>
          <a:solidFill>
            <a:srgbClr val="27593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3" name="Afbeelding 12">
            <a:extLst>
              <a:ext uri="{FF2B5EF4-FFF2-40B4-BE49-F238E27FC236}">
                <a16:creationId xmlns:a16="http://schemas.microsoft.com/office/drawing/2014/main" id="{719A8832-6331-5F43-90F6-8707788279C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05225" y="5401200"/>
            <a:ext cx="381550" cy="381600"/>
          </a:xfrm>
          <a:prstGeom prst="rect">
            <a:avLst/>
          </a:prstGeom>
        </p:spPr>
      </p:pic>
    </p:spTree>
    <p:extLst>
      <p:ext uri="{BB962C8B-B14F-4D97-AF65-F5344CB8AC3E}">
        <p14:creationId xmlns:p14="http://schemas.microsoft.com/office/powerpoint/2010/main" val="8429982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7 RoSeS Beeld links - Tekst rech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sp>
        <p:nvSpPr>
          <p:cNvPr id="23" name="Picture Placeholder 22">
            <a:extLst>
              <a:ext uri="{FF2B5EF4-FFF2-40B4-BE49-F238E27FC236}">
                <a16:creationId xmlns:a16="http://schemas.microsoft.com/office/drawing/2014/main" id="{A636F92F-B88A-4976-9DCD-56BF05853CFB}"/>
              </a:ext>
            </a:extLst>
          </p:cNvPr>
          <p:cNvSpPr>
            <a:spLocks noGrp="1"/>
          </p:cNvSpPr>
          <p:nvPr>
            <p:ph type="pic" sz="quarter" idx="13"/>
          </p:nvPr>
        </p:nvSpPr>
        <p:spPr>
          <a:xfrm>
            <a:off x="0" y="0"/>
            <a:ext cx="6096000" cy="6858000"/>
          </a:xfrm>
          <a:custGeom>
            <a:avLst/>
            <a:gdLst>
              <a:gd name="connsiteX0" fmla="*/ 0 w 12193588"/>
              <a:gd name="connsiteY0" fmla="*/ 0 h 13716000"/>
              <a:gd name="connsiteX1" fmla="*/ 11711187 w 12193588"/>
              <a:gd name="connsiteY1" fmla="*/ 0 h 13716000"/>
              <a:gd name="connsiteX2" fmla="*/ 11711187 w 12193588"/>
              <a:gd name="connsiteY2" fmla="*/ 1923292 h 13716000"/>
              <a:gd name="connsiteX3" fmla="*/ 12193588 w 12193588"/>
              <a:gd name="connsiteY3" fmla="*/ 1923292 h 13716000"/>
              <a:gd name="connsiteX4" fmla="*/ 12193588 w 12193588"/>
              <a:gd name="connsiteY4" fmla="*/ 13716000 h 13716000"/>
              <a:gd name="connsiteX5" fmla="*/ 0 w 12193588"/>
              <a:gd name="connsiteY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588" h="13716000">
                <a:moveTo>
                  <a:pt x="0" y="0"/>
                </a:moveTo>
                <a:lnTo>
                  <a:pt x="11711187" y="0"/>
                </a:lnTo>
                <a:lnTo>
                  <a:pt x="11711187" y="1923292"/>
                </a:lnTo>
                <a:lnTo>
                  <a:pt x="12193588" y="1923292"/>
                </a:lnTo>
                <a:lnTo>
                  <a:pt x="12193588" y="13716000"/>
                </a:lnTo>
                <a:lnTo>
                  <a:pt x="0" y="13716000"/>
                </a:lnTo>
                <a:close/>
              </a:path>
            </a:pathLst>
          </a:custGeom>
        </p:spPr>
        <p:txBody>
          <a:bodyPr wrap="square">
            <a:noAutofit/>
          </a:bodyPr>
          <a:lstStyle/>
          <a:p>
            <a:endParaRPr lang="en-GB"/>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2" name="Graphic 11">
            <a:extLst>
              <a:ext uri="{FF2B5EF4-FFF2-40B4-BE49-F238E27FC236}">
                <a16:creationId xmlns:a16="http://schemas.microsoft.com/office/drawing/2014/main" id="{C29EF954-25EC-D84F-BA2C-80D04516C6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7" name="Tekstvak 16">
            <a:extLst>
              <a:ext uri="{FF2B5EF4-FFF2-40B4-BE49-F238E27FC236}">
                <a16:creationId xmlns:a16="http://schemas.microsoft.com/office/drawing/2014/main" id="{A04687F6-5194-EF46-BBDB-73FD99C4900B}"/>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33657581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8 RoSeS visual links - Tekst rechts">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8575709-26E5-0C46-9B96-20652798B6DD}"/>
              </a:ext>
            </a:extLst>
          </p:cNvPr>
          <p:cNvSpPr/>
          <p:nvPr userDrawn="1"/>
        </p:nvSpPr>
        <p:spPr>
          <a:xfrm>
            <a:off x="0" y="0"/>
            <a:ext cx="6096000" cy="6858000"/>
          </a:xfrm>
          <a:prstGeom prst="rect">
            <a:avLst/>
          </a:prstGeom>
          <a:solidFill>
            <a:srgbClr val="275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pic>
        <p:nvPicPr>
          <p:cNvPr id="15" name="Graphic 14">
            <a:extLst>
              <a:ext uri="{FF2B5EF4-FFF2-40B4-BE49-F238E27FC236}">
                <a16:creationId xmlns:a16="http://schemas.microsoft.com/office/drawing/2014/main" id="{857760E4-39FF-5644-805E-0C00EE1CC6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8382" y="1676401"/>
            <a:ext cx="4228601" cy="3514725"/>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925" y="232200"/>
            <a:ext cx="4035075" cy="475896"/>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33200315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9 RoSeS Beeld voorbeeld – tekst">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E7632E4-F36D-6246-BD36-44C6226E3C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90"/>
            <a:ext cx="6095206" cy="6853020"/>
          </a:xfrm>
          <a:prstGeom prst="rect">
            <a:avLst/>
          </a:prstGeom>
        </p:spPr>
      </p:pic>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163B7D6E-8CAC-4E8F-8228-1980ED8F9DD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3931" y="-1"/>
            <a:ext cx="484137" cy="1204129"/>
          </a:xfrm>
          <a:prstGeom prst="rect">
            <a:avLst/>
          </a:prstGeom>
        </p:spPr>
      </p:pic>
      <p:cxnSp>
        <p:nvCxnSpPr>
          <p:cNvPr id="11" name="Straight Connector 11">
            <a:extLst>
              <a:ext uri="{FF2B5EF4-FFF2-40B4-BE49-F238E27FC236}">
                <a16:creationId xmlns:a16="http://schemas.microsoft.com/office/drawing/2014/main" id="{145D4932-4C1C-344A-AAFC-C7FC6F5F0224}"/>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9ED20225-93F0-0E42-80ED-7BBBF0D4584D}"/>
              </a:ext>
            </a:extLst>
          </p:cNvPr>
          <p:cNvSpPr>
            <a:spLocks noGrp="1"/>
          </p:cNvSpPr>
          <p:nvPr>
            <p:ph type="body" sz="quarter" idx="14"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4" name="Text Placeholder 15">
            <a:extLst>
              <a:ext uri="{FF2B5EF4-FFF2-40B4-BE49-F238E27FC236}">
                <a16:creationId xmlns:a16="http://schemas.microsoft.com/office/drawing/2014/main" id="{922009D3-1EBC-B24F-91B2-CBF19B6854C5}"/>
              </a:ext>
            </a:extLst>
          </p:cNvPr>
          <p:cNvSpPr>
            <a:spLocks noGrp="1"/>
          </p:cNvSpPr>
          <p:nvPr>
            <p:ph type="body" sz="quarter" idx="15"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7" name="Graphic 16">
            <a:extLst>
              <a:ext uri="{FF2B5EF4-FFF2-40B4-BE49-F238E27FC236}">
                <a16:creationId xmlns:a16="http://schemas.microsoft.com/office/drawing/2014/main" id="{57215A8D-00E2-5040-8DAF-540B747A98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8" name="Tekstvak 17">
            <a:extLst>
              <a:ext uri="{FF2B5EF4-FFF2-40B4-BE49-F238E27FC236}">
                <a16:creationId xmlns:a16="http://schemas.microsoft.com/office/drawing/2014/main" id="{DD5033E1-4FB9-284D-AAD8-43315509A266}"/>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19350979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10 RoSeS Illustratie - Tek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2D09B5-47EE-4FA2-919C-C0E306FA2016}"/>
              </a:ext>
            </a:extLst>
          </p:cNvPr>
          <p:cNvSpPr/>
          <p:nvPr userDrawn="1"/>
        </p:nvSpPr>
        <p:spPr>
          <a:xfrm>
            <a:off x="0" y="0"/>
            <a:ext cx="6096000" cy="6858000"/>
          </a:xfrm>
          <a:prstGeom prst="rect">
            <a:avLst/>
          </a:prstGeom>
          <a:solidFill>
            <a:srgbClr val="D4D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dirty="0"/>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pic>
        <p:nvPicPr>
          <p:cNvPr id="10" name="Logo">
            <a:extLst>
              <a:ext uri="{FF2B5EF4-FFF2-40B4-BE49-F238E27FC236}">
                <a16:creationId xmlns:a16="http://schemas.microsoft.com/office/drawing/2014/main" id="{EC3E1A9C-B3A2-427F-8EB7-E012959709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9" name="Straight Connector 11">
            <a:extLst>
              <a:ext uri="{FF2B5EF4-FFF2-40B4-BE49-F238E27FC236}">
                <a16:creationId xmlns:a16="http://schemas.microsoft.com/office/drawing/2014/main" id="{6580C052-5B72-4748-B6E2-041B2156AD8C}"/>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20" name="Text Placeholder 13">
            <a:extLst>
              <a:ext uri="{FF2B5EF4-FFF2-40B4-BE49-F238E27FC236}">
                <a16:creationId xmlns:a16="http://schemas.microsoft.com/office/drawing/2014/main" id="{8415DBEF-7F37-D843-8AA6-ABC020B509EF}"/>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21" name="Text Placeholder 15">
            <a:extLst>
              <a:ext uri="{FF2B5EF4-FFF2-40B4-BE49-F238E27FC236}">
                <a16:creationId xmlns:a16="http://schemas.microsoft.com/office/drawing/2014/main" id="{5991F1C1-DA65-534B-B988-E8D67D69AEA4}"/>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Afbeelding 13">
            <a:extLst>
              <a:ext uri="{FF2B5EF4-FFF2-40B4-BE49-F238E27FC236}">
                <a16:creationId xmlns:a16="http://schemas.microsoft.com/office/drawing/2014/main" id="{879C09ED-B6E1-B04C-BF25-4A98EE8713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3407" y="1543050"/>
            <a:ext cx="3949186" cy="3771900"/>
          </a:xfrm>
          <a:prstGeom prst="rect">
            <a:avLst/>
          </a:prstGeom>
        </p:spPr>
      </p:pic>
      <p:pic>
        <p:nvPicPr>
          <p:cNvPr id="15" name="Graphic 14">
            <a:extLst>
              <a:ext uri="{FF2B5EF4-FFF2-40B4-BE49-F238E27FC236}">
                <a16:creationId xmlns:a16="http://schemas.microsoft.com/office/drawing/2014/main" id="{308CCD3B-43A7-E145-B604-E4D538ABEE4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6925" y="232200"/>
            <a:ext cx="4035075" cy="475896"/>
          </a:xfrm>
          <a:prstGeom prst="rect">
            <a:avLst/>
          </a:prstGeom>
        </p:spPr>
      </p:pic>
      <p:sp>
        <p:nvSpPr>
          <p:cNvPr id="16" name="Tekstvak 15">
            <a:extLst>
              <a:ext uri="{FF2B5EF4-FFF2-40B4-BE49-F238E27FC236}">
                <a16:creationId xmlns:a16="http://schemas.microsoft.com/office/drawing/2014/main" id="{21F2EE53-5715-0649-902D-82F79FFC162A}"/>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22544785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11 RoSeS Twee kolommen met tek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5001872"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5034695"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5056996" cy="4351338"/>
          </a:xfrm>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15" name="Straight Connector 11">
            <a:extLst>
              <a:ext uri="{FF2B5EF4-FFF2-40B4-BE49-F238E27FC236}">
                <a16:creationId xmlns:a16="http://schemas.microsoft.com/office/drawing/2014/main" id="{A954BB3E-ADCE-A741-83C0-46CE52CC50B8}"/>
              </a:ext>
            </a:extLst>
          </p:cNvPr>
          <p:cNvCxnSpPr>
            <a:cxnSpLocks/>
          </p:cNvCxnSpPr>
          <p:nvPr userDrawn="1"/>
        </p:nvCxnSpPr>
        <p:spPr>
          <a:xfrm>
            <a:off x="6460715" y="1647825"/>
            <a:ext cx="5056996"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55957BE6-15DD-E74F-94EE-159CD092F6A5}"/>
              </a:ext>
            </a:extLst>
          </p:cNvPr>
          <p:cNvSpPr>
            <a:spLocks noGrp="1"/>
          </p:cNvSpPr>
          <p:nvPr>
            <p:ph type="body" sz="quarter" idx="15" hasCustomPrompt="1"/>
          </p:nvPr>
        </p:nvSpPr>
        <p:spPr>
          <a:xfrm>
            <a:off x="6465958" y="862807"/>
            <a:ext cx="5051752" cy="646200"/>
          </a:xfrm>
        </p:spPr>
        <p:txBody>
          <a:bodyPr anchor="b">
            <a:noAutofit/>
          </a:bodyPr>
          <a:lstStyle>
            <a:lvl1pPr marL="0" indent="0">
              <a:lnSpc>
                <a:spcPct val="90000"/>
              </a:lnSpc>
              <a:buFont typeface="Arial" panose="020B0604020202020204" pitchFamily="34" charset="0"/>
              <a:buNone/>
              <a:defRPr sz="2400" b="1">
                <a:solidFill>
                  <a:schemeClr val="tx2"/>
                </a:solidFill>
              </a:defRPr>
            </a:lvl1pPr>
            <a:lvl2pPr marL="0" indent="0">
              <a:lnSpc>
                <a:spcPct val="90000"/>
              </a:lnSpc>
              <a:buFont typeface="Arial" panose="020B0604020202020204" pitchFamily="34" charset="0"/>
              <a:buNone/>
              <a:defRPr sz="3199" b="1">
                <a:solidFill>
                  <a:schemeClr val="tx2"/>
                </a:solidFill>
              </a:defRPr>
            </a:lvl2pPr>
            <a:lvl3pPr marL="0" indent="0">
              <a:lnSpc>
                <a:spcPct val="90000"/>
              </a:lnSpc>
              <a:buFont typeface="Arial" panose="020B0604020202020204" pitchFamily="34" charset="0"/>
              <a:buNone/>
              <a:defRPr sz="3199" b="1">
                <a:solidFill>
                  <a:schemeClr val="tx2"/>
                </a:solidFill>
              </a:defRPr>
            </a:lvl3pPr>
            <a:lvl4pPr marL="0" indent="0">
              <a:lnSpc>
                <a:spcPct val="90000"/>
              </a:lnSpc>
              <a:buNone/>
              <a:defRPr sz="3199" b="1">
                <a:solidFill>
                  <a:schemeClr val="tx2"/>
                </a:solidFill>
              </a:defRPr>
            </a:lvl4pPr>
            <a:lvl5pPr marL="179964" indent="0">
              <a:lnSpc>
                <a:spcPct val="90000"/>
              </a:lnSpc>
              <a:buNone/>
              <a:defRPr sz="3199" b="1">
                <a:solidFill>
                  <a:schemeClr val="tx2"/>
                </a:solidFill>
              </a:defRPr>
            </a:lvl5pPr>
          </a:lstStyle>
          <a:p>
            <a:pPr lvl="0"/>
            <a:r>
              <a:rPr lang="nl-NL" dirty="0"/>
              <a:t>Kolom titel</a:t>
            </a:r>
          </a:p>
        </p:txBody>
      </p:sp>
      <p:sp>
        <p:nvSpPr>
          <p:cNvPr id="19" name="Text Placeholder 15">
            <a:extLst>
              <a:ext uri="{FF2B5EF4-FFF2-40B4-BE49-F238E27FC236}">
                <a16:creationId xmlns:a16="http://schemas.microsoft.com/office/drawing/2014/main" id="{79E233DF-287A-024B-A85C-C41538AA285C}"/>
              </a:ext>
            </a:extLst>
          </p:cNvPr>
          <p:cNvSpPr>
            <a:spLocks noGrp="1"/>
          </p:cNvSpPr>
          <p:nvPr>
            <p:ph type="body" sz="quarter" idx="16" hasCustomPrompt="1"/>
          </p:nvPr>
        </p:nvSpPr>
        <p:spPr>
          <a:xfrm>
            <a:off x="6465958" y="1863000"/>
            <a:ext cx="5056996" cy="4351338"/>
          </a:xfrm>
        </p:spPr>
        <p:txBody>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pic>
        <p:nvPicPr>
          <p:cNvPr id="14" name="Graphic 13">
            <a:extLst>
              <a:ext uri="{FF2B5EF4-FFF2-40B4-BE49-F238E27FC236}">
                <a16:creationId xmlns:a16="http://schemas.microsoft.com/office/drawing/2014/main" id="{28837500-0497-9E40-AECC-1DAA6731DF6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21" name="Tekstvak 20">
            <a:extLst>
              <a:ext uri="{FF2B5EF4-FFF2-40B4-BE49-F238E27FC236}">
                <a16:creationId xmlns:a16="http://schemas.microsoft.com/office/drawing/2014/main" id="{9959202B-4675-D047-AF9D-EE6FAFC9B4E9}"/>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10862620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12 RoSeS Tekst over 2 kolomm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4290" y="862639"/>
            <a:ext cx="10853907" cy="646893"/>
          </a:xfrm>
        </p:spPr>
        <p:txBody>
          <a:bodyPr/>
          <a:lstStyle>
            <a:lvl1pPr>
              <a:defRPr sz="2400"/>
            </a:lvl1pPr>
          </a:lstStyle>
          <a:p>
            <a:r>
              <a:rPr lang="nl-NL" dirty="0"/>
              <a:t>Kolom titel</a:t>
            </a:r>
          </a:p>
        </p:txBody>
      </p:sp>
      <p:sp>
        <p:nvSpPr>
          <p:cNvPr id="5" name="Date Placeholder 4"/>
          <p:cNvSpPr>
            <a:spLocks noGrp="1"/>
          </p:cNvSpPr>
          <p:nvPr>
            <p:ph type="dt" sz="half" idx="10"/>
          </p:nvPr>
        </p:nvSpPr>
        <p:spPr/>
        <p:txBody>
          <a:bodyPr/>
          <a:lstStyle/>
          <a:p>
            <a:r>
              <a:rPr lang="nl-NL"/>
              <a:t>26 augustus 2021</a:t>
            </a:r>
            <a:endParaRPr lang="nl-NL" dirty="0"/>
          </a:p>
        </p:txBody>
      </p:sp>
      <p:sp>
        <p:nvSpPr>
          <p:cNvPr id="7" name="Slide Number Placeholder 6"/>
          <p:cNvSpPr>
            <a:spLocks noGrp="1"/>
          </p:cNvSpPr>
          <p:nvPr>
            <p:ph type="sldNum" sz="quarter" idx="12"/>
          </p:nvPr>
        </p:nvSpPr>
        <p:spPr/>
        <p:txBody>
          <a:bodyPr/>
          <a:lstStyle/>
          <a:p>
            <a:fld id="{58A012CB-14D3-4B29-B9BE-EBD198EAE235}" type="slidenum">
              <a:rPr lang="nl-NL" smtClean="0"/>
              <a:t>‹nr.›</a:t>
            </a:fld>
            <a:endParaRPr lang="nl-NL" dirty="0"/>
          </a:p>
        </p:txBody>
      </p:sp>
      <p:cxnSp>
        <p:nvCxnSpPr>
          <p:cNvPr id="11" name="Straight Connector 10">
            <a:extLst>
              <a:ext uri="{FF2B5EF4-FFF2-40B4-BE49-F238E27FC236}">
                <a16:creationId xmlns:a16="http://schemas.microsoft.com/office/drawing/2014/main" id="{937FD8D1-3DEF-4FCB-9CF8-50D4C190EF69}"/>
              </a:ext>
            </a:extLst>
          </p:cNvPr>
          <p:cNvCxnSpPr>
            <a:cxnSpLocks/>
          </p:cNvCxnSpPr>
          <p:nvPr userDrawn="1"/>
        </p:nvCxnSpPr>
        <p:spPr>
          <a:xfrm>
            <a:off x="674290" y="1647825"/>
            <a:ext cx="10843420"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F4EE1DA-9BE6-4C54-9886-AC193D9CE621}"/>
              </a:ext>
            </a:extLst>
          </p:cNvPr>
          <p:cNvSpPr>
            <a:spLocks noGrp="1"/>
          </p:cNvSpPr>
          <p:nvPr>
            <p:ph type="body" sz="quarter" idx="14" hasCustomPrompt="1"/>
          </p:nvPr>
        </p:nvSpPr>
        <p:spPr>
          <a:xfrm>
            <a:off x="669046" y="1863000"/>
            <a:ext cx="10853907" cy="4351338"/>
          </a:xfrm>
        </p:spPr>
        <p:txBody>
          <a:bodyPr numCol="2" spcCol="1080000"/>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nl-NL" dirty="0"/>
          </a:p>
        </p:txBody>
      </p:sp>
      <p:pic>
        <p:nvPicPr>
          <p:cNvPr id="13" name="Logo">
            <a:extLst>
              <a:ext uri="{FF2B5EF4-FFF2-40B4-BE49-F238E27FC236}">
                <a16:creationId xmlns:a16="http://schemas.microsoft.com/office/drawing/2014/main" id="{A93AF3DA-9BC0-6B4B-9CBD-99BCF696C1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pic>
        <p:nvPicPr>
          <p:cNvPr id="12" name="Graphic 11">
            <a:extLst>
              <a:ext uri="{FF2B5EF4-FFF2-40B4-BE49-F238E27FC236}">
                <a16:creationId xmlns:a16="http://schemas.microsoft.com/office/drawing/2014/main" id="{D036C9C0-F35B-1846-886F-0B16493E1F0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E8CCE8B3-D056-F844-82AA-F2321270952D}"/>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22355204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13 RoSeS Tabel of Grafiek">
    <p:spTree>
      <p:nvGrpSpPr>
        <p:cNvPr id="1" name=""/>
        <p:cNvGrpSpPr/>
        <p:nvPr/>
      </p:nvGrpSpPr>
      <p:grpSpPr>
        <a:xfrm>
          <a:off x="0" y="0"/>
          <a:ext cx="0" cy="0"/>
          <a:chOff x="0" y="0"/>
          <a:chExt cx="0" cy="0"/>
        </a:xfrm>
      </p:grpSpPr>
      <p:sp>
        <p:nvSpPr>
          <p:cNvPr id="2" name="Title 1"/>
          <p:cNvSpPr>
            <a:spLocks noGrp="1"/>
          </p:cNvSpPr>
          <p:nvPr>
            <p:ph type="title"/>
          </p:nvPr>
        </p:nvSpPr>
        <p:spPr>
          <a:xfrm>
            <a:off x="674290" y="862639"/>
            <a:ext cx="10843420" cy="646893"/>
          </a:xfrm>
        </p:spPr>
        <p:txBody>
          <a:bodyPr/>
          <a:lstStyle>
            <a:lvl1pPr>
              <a:defRPr sz="2400"/>
            </a:lvl1p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nl-NL" dirty="0"/>
          </a:p>
        </p:txBody>
      </p:sp>
      <p:sp>
        <p:nvSpPr>
          <p:cNvPr id="4" name="Date Placeholder 3"/>
          <p:cNvSpPr>
            <a:spLocks noGrp="1"/>
          </p:cNvSpPr>
          <p:nvPr>
            <p:ph type="dt" sz="half" idx="10"/>
          </p:nvPr>
        </p:nvSpPr>
        <p:spPr/>
        <p:txBody>
          <a:bodyPr/>
          <a:lstStyle/>
          <a:p>
            <a:r>
              <a:rPr lang="nl-NL"/>
              <a:t>26 augustus 2021</a:t>
            </a:r>
            <a:endParaRPr lang="nl-NL" dirty="0"/>
          </a:p>
        </p:txBody>
      </p:sp>
      <p:sp>
        <p:nvSpPr>
          <p:cNvPr id="6" name="Slide Number Placeholder 5"/>
          <p:cNvSpPr>
            <a:spLocks noGrp="1"/>
          </p:cNvSpPr>
          <p:nvPr>
            <p:ph type="sldNum" sz="quarter" idx="12"/>
          </p:nvPr>
        </p:nvSpPr>
        <p:spPr/>
        <p:txBody>
          <a:bodyPr/>
          <a:lstStyle/>
          <a:p>
            <a:fld id="{58A012CB-14D3-4B29-B9BE-EBD198EAE235}" type="slidenum">
              <a:rPr lang="nl-NL" smtClean="0"/>
              <a:t>‹nr.›</a:t>
            </a:fld>
            <a:endParaRPr lang="nl-NL" dirty="0"/>
          </a:p>
        </p:txBody>
      </p:sp>
      <p:pic>
        <p:nvPicPr>
          <p:cNvPr id="13" name="Logo">
            <a:extLst>
              <a:ext uri="{FF2B5EF4-FFF2-40B4-BE49-F238E27FC236}">
                <a16:creationId xmlns:a16="http://schemas.microsoft.com/office/drawing/2014/main" id="{79F293BA-1623-4A76-8D5B-FD12AA92B2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cxnSp>
        <p:nvCxnSpPr>
          <p:cNvPr id="9" name="Straight Connector 8">
            <a:extLst>
              <a:ext uri="{FF2B5EF4-FFF2-40B4-BE49-F238E27FC236}">
                <a16:creationId xmlns:a16="http://schemas.microsoft.com/office/drawing/2014/main" id="{31EF27C3-F59F-43D6-AAAF-8DA7D3A4CA7E}"/>
              </a:ext>
            </a:extLst>
          </p:cNvPr>
          <p:cNvCxnSpPr>
            <a:cxnSpLocks/>
          </p:cNvCxnSpPr>
          <p:nvPr userDrawn="1"/>
        </p:nvCxnSpPr>
        <p:spPr>
          <a:xfrm>
            <a:off x="674290" y="1647825"/>
            <a:ext cx="10843420" cy="0"/>
          </a:xfrm>
          <a:prstGeom prst="line">
            <a:avLst/>
          </a:prstGeom>
          <a:ln w="38100">
            <a:solidFill>
              <a:srgbClr val="275937"/>
            </a:solidFill>
          </a:ln>
        </p:spPr>
        <p:style>
          <a:lnRef idx="1">
            <a:schemeClr val="accent1"/>
          </a:lnRef>
          <a:fillRef idx="0">
            <a:schemeClr val="accent1"/>
          </a:fillRef>
          <a:effectRef idx="0">
            <a:schemeClr val="accent1"/>
          </a:effectRef>
          <a:fontRef idx="minor">
            <a:schemeClr val="tx1"/>
          </a:fontRef>
        </p:style>
      </p:cxnSp>
      <p:sp>
        <p:nvSpPr>
          <p:cNvPr id="5" name="Tijdelijke aanduiding voor tabel 4">
            <a:extLst>
              <a:ext uri="{FF2B5EF4-FFF2-40B4-BE49-F238E27FC236}">
                <a16:creationId xmlns:a16="http://schemas.microsoft.com/office/drawing/2014/main" id="{7BF9B7D8-7E90-244C-8B2F-C2B69B36DEDF}"/>
              </a:ext>
            </a:extLst>
          </p:cNvPr>
          <p:cNvSpPr>
            <a:spLocks noGrp="1"/>
          </p:cNvSpPr>
          <p:nvPr>
            <p:ph type="tbl" sz="quarter" idx="14"/>
          </p:nvPr>
        </p:nvSpPr>
        <p:spPr>
          <a:xfrm>
            <a:off x="674290" y="1857374"/>
            <a:ext cx="10843420" cy="4320213"/>
          </a:xfrm>
        </p:spPr>
        <p:txBody>
          <a:bodyPr/>
          <a:lstStyle/>
          <a:p>
            <a:endParaRPr lang="nl-NL"/>
          </a:p>
        </p:txBody>
      </p:sp>
      <p:pic>
        <p:nvPicPr>
          <p:cNvPr id="10" name="Graphic 9">
            <a:extLst>
              <a:ext uri="{FF2B5EF4-FFF2-40B4-BE49-F238E27FC236}">
                <a16:creationId xmlns:a16="http://schemas.microsoft.com/office/drawing/2014/main" id="{FC5A274D-FA27-6344-B783-4D64D1E0074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4" name="Tekstvak 13">
            <a:extLst>
              <a:ext uri="{FF2B5EF4-FFF2-40B4-BE49-F238E27FC236}">
                <a16:creationId xmlns:a16="http://schemas.microsoft.com/office/drawing/2014/main" id="{C13F8CB5-2748-9649-B124-F65DF9B0DCC2}"/>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29933607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14 RoSeS Beeld">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E97658EF-1099-4CB2-8E8E-A889FB17CD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3931" y="-1"/>
            <a:ext cx="484137" cy="1204129"/>
          </a:xfrm>
          <a:prstGeom prst="rect">
            <a:avLst/>
          </a:prstGeom>
        </p:spPr>
      </p:pic>
      <p:sp>
        <p:nvSpPr>
          <p:cNvPr id="7" name="Tijdelijke aanduiding voor afbeelding 3">
            <a:extLst>
              <a:ext uri="{FF2B5EF4-FFF2-40B4-BE49-F238E27FC236}">
                <a16:creationId xmlns:a16="http://schemas.microsoft.com/office/drawing/2014/main" id="{1285364B-54E1-FE4C-AC63-24684CF4CA1F}"/>
              </a:ext>
            </a:extLst>
          </p:cNvPr>
          <p:cNvSpPr>
            <a:spLocks noGrp="1"/>
          </p:cNvSpPr>
          <p:nvPr>
            <p:ph type="pic" sz="quarter" idx="10"/>
          </p:nvPr>
        </p:nvSpPr>
        <p:spPr>
          <a:xfrm>
            <a:off x="0" y="963561"/>
            <a:ext cx="12192000" cy="5894439"/>
          </a:xfrm>
        </p:spPr>
        <p:txBody>
          <a:bodyPr/>
          <a:lstStyle/>
          <a:p>
            <a:endParaRPr lang="nl-NL"/>
          </a:p>
        </p:txBody>
      </p:sp>
      <p:pic>
        <p:nvPicPr>
          <p:cNvPr id="6" name="Graphic 5">
            <a:extLst>
              <a:ext uri="{FF2B5EF4-FFF2-40B4-BE49-F238E27FC236}">
                <a16:creationId xmlns:a16="http://schemas.microsoft.com/office/drawing/2014/main" id="{4A409D8F-0DB2-4F48-A6A4-01B168B14E2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6925" y="232200"/>
            <a:ext cx="4035075" cy="475896"/>
          </a:xfrm>
          <a:prstGeom prst="rect">
            <a:avLst/>
          </a:prstGeom>
        </p:spPr>
      </p:pic>
      <p:sp>
        <p:nvSpPr>
          <p:cNvPr id="10" name="Tekstvak 9">
            <a:extLst>
              <a:ext uri="{FF2B5EF4-FFF2-40B4-BE49-F238E27FC236}">
                <a16:creationId xmlns:a16="http://schemas.microsoft.com/office/drawing/2014/main" id="{2B0984A9-AEF4-4F47-92D8-AA6901DCC9DC}"/>
              </a:ext>
            </a:extLst>
          </p:cNvPr>
          <p:cNvSpPr txBox="1"/>
          <p:nvPr userDrawn="1"/>
        </p:nvSpPr>
        <p:spPr>
          <a:xfrm>
            <a:off x="8849471" y="273542"/>
            <a:ext cx="3172350" cy="364332"/>
          </a:xfrm>
          <a:prstGeom prst="rect">
            <a:avLst/>
          </a:prstGeom>
          <a:noFill/>
        </p:spPr>
        <p:txBody>
          <a:bodyPr wrap="square" rtlCol="0" anchor="ctr">
            <a:noAutofit/>
          </a:bodyPr>
          <a:lstStyle/>
          <a:p>
            <a:pPr algn="l"/>
            <a:r>
              <a:rPr lang="nl-NL" sz="1300" b="1" dirty="0"/>
              <a:t>Regie op stelsels en standaarden</a:t>
            </a:r>
          </a:p>
        </p:txBody>
      </p:sp>
    </p:spTree>
    <p:extLst>
      <p:ext uri="{BB962C8B-B14F-4D97-AF65-F5344CB8AC3E}">
        <p14:creationId xmlns:p14="http://schemas.microsoft.com/office/powerpoint/2010/main" val="177103516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image" Target="../media/image6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theme" Target="../theme/theme2.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8" Type="http://schemas.openxmlformats.org/officeDocument/2006/relationships/slideLayout" Target="../slideLayouts/slideLayout107.xml"/><Relationship Id="rId3" Type="http://schemas.openxmlformats.org/officeDocument/2006/relationships/slideLayout" Target="../slideLayouts/slideLayout10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tags" Target="../tags/tag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theme" Target="../theme/theme3.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image" Target="../media/image73.emf"/><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9860" y="862639"/>
            <a:ext cx="10005339" cy="646893"/>
          </a:xfrm>
          <a:prstGeom prst="rect">
            <a:avLst/>
          </a:prstGeom>
        </p:spPr>
        <p:txBody>
          <a:bodyPr vert="horz" lIns="91440" tIns="45720" rIns="91440" bIns="45720" rtlCol="0" anchor="b">
            <a:noAutofit/>
          </a:bodyPr>
          <a:lstStyle/>
          <a:p>
            <a:endParaRPr lang="nl-NL" dirty="0"/>
          </a:p>
        </p:txBody>
      </p:sp>
      <p:sp>
        <p:nvSpPr>
          <p:cNvPr id="3" name="Text Placeholder 2"/>
          <p:cNvSpPr>
            <a:spLocks noGrp="1"/>
          </p:cNvSpPr>
          <p:nvPr>
            <p:ph type="body" idx="1"/>
          </p:nvPr>
        </p:nvSpPr>
        <p:spPr>
          <a:xfrm>
            <a:off x="1079860" y="1863305"/>
            <a:ext cx="10005339" cy="4313658"/>
          </a:xfrm>
          <a:prstGeom prst="rect">
            <a:avLst/>
          </a:prstGeom>
        </p:spPr>
        <p:txBody>
          <a:bodyPr vert="horz" lIns="91440" tIns="45720" rIns="91440" bIns="45720" rtlCol="0">
            <a:noAutofit/>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a:p>
            <a:pPr lvl="5"/>
            <a:r>
              <a:rPr lang="nl-NL" dirty="0"/>
              <a:t>Six</a:t>
            </a:r>
          </a:p>
          <a:p>
            <a:pPr lvl="6"/>
            <a:r>
              <a:rPr lang="nl-NL" dirty="0" err="1"/>
              <a:t>Seven</a:t>
            </a:r>
            <a:endParaRPr lang="nl-NL" dirty="0"/>
          </a:p>
          <a:p>
            <a:pPr lvl="7"/>
            <a:r>
              <a:rPr lang="nl-NL" dirty="0" err="1"/>
              <a:t>Eight</a:t>
            </a:r>
            <a:endParaRPr lang="nl-NL" dirty="0"/>
          </a:p>
          <a:p>
            <a:pPr lvl="8"/>
            <a:r>
              <a:rPr lang="nl-NL" dirty="0" err="1"/>
              <a:t>Nine</a:t>
            </a:r>
            <a:endParaRPr lang="nl-NL" dirty="0"/>
          </a:p>
        </p:txBody>
      </p:sp>
      <p:sp>
        <p:nvSpPr>
          <p:cNvPr id="4" name="Date Placeholder 3"/>
          <p:cNvSpPr>
            <a:spLocks noGrp="1"/>
          </p:cNvSpPr>
          <p:nvPr>
            <p:ph type="dt" sz="half" idx="2"/>
          </p:nvPr>
        </p:nvSpPr>
        <p:spPr>
          <a:xfrm>
            <a:off x="8581960" y="6390586"/>
            <a:ext cx="2503239"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nl-NL" dirty="0"/>
              <a:t>26 augustus 2021</a:t>
            </a:r>
          </a:p>
        </p:txBody>
      </p:sp>
      <p:sp>
        <p:nvSpPr>
          <p:cNvPr id="6" name="Slide Number Placeholder 5"/>
          <p:cNvSpPr>
            <a:spLocks noGrp="1"/>
          </p:cNvSpPr>
          <p:nvPr>
            <p:ph type="sldNum" sz="quarter" idx="4"/>
          </p:nvPr>
        </p:nvSpPr>
        <p:spPr>
          <a:xfrm>
            <a:off x="11204254" y="6390586"/>
            <a:ext cx="778775"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A012CB-14D3-4B29-B9BE-EBD198EAE235}" type="slidenum">
              <a:rPr lang="nl-NL" smtClean="0"/>
              <a:pPr/>
              <a:t>‹nr.›</a:t>
            </a:fld>
            <a:endParaRPr lang="nl-NL" dirty="0"/>
          </a:p>
        </p:txBody>
      </p:sp>
    </p:spTree>
    <p:extLst>
      <p:ext uri="{BB962C8B-B14F-4D97-AF65-F5344CB8AC3E}">
        <p14:creationId xmlns:p14="http://schemas.microsoft.com/office/powerpoint/2010/main" val="927270980"/>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 id="2147483849" r:id="rId36"/>
    <p:sldLayoutId id="2147483850" r:id="rId37"/>
    <p:sldLayoutId id="2147483851" r:id="rId38"/>
    <p:sldLayoutId id="2147483852" r:id="rId39"/>
    <p:sldLayoutId id="2147483853" r:id="rId40"/>
    <p:sldLayoutId id="2147483854" r:id="rId41"/>
    <p:sldLayoutId id="2147483855" r:id="rId42"/>
    <p:sldLayoutId id="2147483856" r:id="rId43"/>
    <p:sldLayoutId id="2147483857" r:id="rId44"/>
    <p:sldLayoutId id="2147483858" r:id="rId45"/>
    <p:sldLayoutId id="2147483859" r:id="rId46"/>
    <p:sldLayoutId id="2147483860" r:id="rId47"/>
    <p:sldLayoutId id="2147483861" r:id="rId48"/>
    <p:sldLayoutId id="2147483862" r:id="rId49"/>
    <p:sldLayoutId id="2147483863" r:id="rId50"/>
    <p:sldLayoutId id="2147483864" r:id="rId51"/>
    <p:sldLayoutId id="2147483865" r:id="rId52"/>
    <p:sldLayoutId id="2147483866" r:id="rId53"/>
    <p:sldLayoutId id="2147483867" r:id="rId54"/>
    <p:sldLayoutId id="2147483868" r:id="rId55"/>
    <p:sldLayoutId id="2147483869" r:id="rId56"/>
    <p:sldLayoutId id="2147483870" r:id="rId57"/>
    <p:sldLayoutId id="2147483871" r:id="rId58"/>
    <p:sldLayoutId id="2147483872" r:id="rId59"/>
    <p:sldLayoutId id="2147483873" r:id="rId60"/>
    <p:sldLayoutId id="2147483874" r:id="rId61"/>
    <p:sldLayoutId id="2147483875" r:id="rId62"/>
    <p:sldLayoutId id="2147483876" r:id="rId63"/>
    <p:sldLayoutId id="2147483877" r:id="rId64"/>
    <p:sldLayoutId id="2147483878" r:id="rId65"/>
    <p:sldLayoutId id="2147483879" r:id="rId66"/>
    <p:sldLayoutId id="2147483880" r:id="rId67"/>
    <p:sldLayoutId id="2147483881" r:id="rId68"/>
    <p:sldLayoutId id="2147483882" r:id="rId69"/>
    <p:sldLayoutId id="2147483883" r:id="rId70"/>
    <p:sldLayoutId id="2147483884" r:id="rId71"/>
    <p:sldLayoutId id="2147483885" r:id="rId72"/>
    <p:sldLayoutId id="2147483886" r:id="rId73"/>
    <p:sldLayoutId id="2147483887" r:id="rId74"/>
    <p:sldLayoutId id="2147483888" r:id="rId75"/>
    <p:sldLayoutId id="2147483889" r:id="rId76"/>
    <p:sldLayoutId id="2147483890" r:id="rId77"/>
    <p:sldLayoutId id="2147483891" r:id="rId78"/>
    <p:sldLayoutId id="2147483892" r:id="rId79"/>
    <p:sldLayoutId id="2147483893" r:id="rId80"/>
    <p:sldLayoutId id="2147483894" r:id="rId81"/>
    <p:sldLayoutId id="2147483895" r:id="rId82"/>
    <p:sldLayoutId id="2147483896" r:id="rId83"/>
    <p:sldLayoutId id="2147483897" r:id="rId84"/>
    <p:sldLayoutId id="2147483898" r:id="rId85"/>
    <p:sldLayoutId id="2147483899" r:id="rId86"/>
    <p:sldLayoutId id="2147483900" r:id="rId87"/>
    <p:sldLayoutId id="2147483901" r:id="rId88"/>
    <p:sldLayoutId id="2147483902" r:id="rId89"/>
    <p:sldLayoutId id="2147483903" r:id="rId90"/>
    <p:sldLayoutId id="2147483904" r:id="rId91"/>
    <p:sldLayoutId id="2147483905" r:id="rId92"/>
    <p:sldLayoutId id="2147483906" r:id="rId93"/>
    <p:sldLayoutId id="2147483907" r:id="rId94"/>
    <p:sldLayoutId id="2147483908" r:id="rId95"/>
    <p:sldLayoutId id="2147483909" r:id="rId96"/>
    <p:sldLayoutId id="2147483910" r:id="rId97"/>
    <p:sldLayoutId id="2147483911" r:id="rId98"/>
    <p:sldLayoutId id="2147483912" r:id="rId99"/>
  </p:sldLayoutIdLst>
  <p:hf hdr="0" dt="0"/>
  <p:txStyles>
    <p:titleStyle>
      <a:lvl1pPr algn="l" defTabSz="914217"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217" rtl="0" eaLnBrk="1" latinLnBrk="0" hangingPunct="1">
        <a:lnSpc>
          <a:spcPct val="100000"/>
        </a:lnSpc>
        <a:spcBef>
          <a:spcPts val="1200"/>
        </a:spcBef>
        <a:buFontTx/>
        <a:buNone/>
        <a:defRPr sz="1200" kern="1200">
          <a:solidFill>
            <a:schemeClr val="tx1"/>
          </a:solidFill>
          <a:latin typeface="+mn-lt"/>
          <a:ea typeface="+mn-ea"/>
          <a:cs typeface="+mn-cs"/>
        </a:defRPr>
      </a:lvl1pPr>
      <a:lvl2pPr marL="0" indent="0" algn="l" defTabSz="914217" rtl="0" eaLnBrk="1" latinLnBrk="0" hangingPunct="1">
        <a:lnSpc>
          <a:spcPct val="100000"/>
        </a:lnSpc>
        <a:spcBef>
          <a:spcPts val="1200"/>
        </a:spcBef>
        <a:buFont typeface="Arial" panose="020B0604020202020204" pitchFamily="34" charset="0"/>
        <a:buNone/>
        <a:defRPr sz="1300" b="1" kern="1200">
          <a:solidFill>
            <a:srgbClr val="39870C"/>
          </a:solidFill>
          <a:latin typeface="+mn-lt"/>
          <a:ea typeface="+mn-ea"/>
          <a:cs typeface="+mn-cs"/>
        </a:defRPr>
      </a:lvl2pPr>
      <a:lvl3pPr marL="0" indent="0" algn="l" defTabSz="914217" rtl="0" eaLnBrk="1" latinLnBrk="0" hangingPunct="1">
        <a:lnSpc>
          <a:spcPct val="100000"/>
        </a:lnSpc>
        <a:spcBef>
          <a:spcPts val="1200"/>
        </a:spcBef>
        <a:buFont typeface="Arial" panose="020B0604020202020204" pitchFamily="34" charset="0"/>
        <a:buNone/>
        <a:defRPr sz="1600" b="1" kern="1200">
          <a:solidFill>
            <a:srgbClr val="39870C"/>
          </a:solidFill>
          <a:latin typeface="+mn-lt"/>
          <a:ea typeface="+mn-ea"/>
          <a:cs typeface="+mn-cs"/>
        </a:defRPr>
      </a:lvl3pPr>
      <a:lvl4pPr marL="0"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4pPr>
      <a:lvl5pPr marL="359928"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5pPr>
      <a:lvl6pPr marL="539892" indent="-179964"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6pPr>
      <a:lvl7pPr marL="0" indent="-269946" algn="l" defTabSz="914217" rtl="0" eaLnBrk="1" latinLnBrk="0" hangingPunct="1">
        <a:lnSpc>
          <a:spcPct val="100000"/>
        </a:lnSpc>
        <a:spcBef>
          <a:spcPts val="0"/>
        </a:spcBef>
        <a:buFont typeface="+mj-lt"/>
        <a:buAutoNum type="arabicPeriod"/>
        <a:defRPr sz="1200" kern="1200">
          <a:solidFill>
            <a:schemeClr val="tx1"/>
          </a:solidFill>
          <a:latin typeface="+mn-lt"/>
          <a:ea typeface="+mn-ea"/>
          <a:cs typeface="+mn-cs"/>
        </a:defRPr>
      </a:lvl7pPr>
      <a:lvl8pPr marL="539892" indent="-269946" algn="l" defTabSz="914217" rtl="0" eaLnBrk="1" latinLnBrk="0" hangingPunct="1">
        <a:lnSpc>
          <a:spcPct val="100000"/>
        </a:lnSpc>
        <a:spcBef>
          <a:spcPts val="0"/>
        </a:spcBef>
        <a:buFont typeface="+mj-lt"/>
        <a:buAutoNum type="alphaLcPeriod"/>
        <a:defRPr sz="1200" kern="1200">
          <a:solidFill>
            <a:schemeClr val="tx1"/>
          </a:solidFill>
          <a:latin typeface="+mn-lt"/>
          <a:ea typeface="+mn-ea"/>
          <a:cs typeface="+mn-cs"/>
        </a:defRPr>
      </a:lvl8pPr>
      <a:lvl9pPr marL="809838" indent="-269946" algn="l" defTabSz="914217"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99">
          <p15:clr>
            <a:srgbClr val="F26B43"/>
          </p15:clr>
        </p15:guide>
        <p15:guide id="2" pos="139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dirty="0"/>
              <a:t>BRO Basispresentaties | De registratieobjecten</a:t>
            </a:r>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4434319"/>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 id="2147484002" r:id="rId22"/>
    <p:sldLayoutId id="2147484003" r:id="rId23"/>
    <p:sldLayoutId id="2147484004" r:id="rId24"/>
    <p:sldLayoutId id="2147484005" r:id="rId25"/>
    <p:sldLayoutId id="2147484006" r:id="rId26"/>
    <p:sldLayoutId id="2147484007" r:id="rId27"/>
    <p:sldLayoutId id="2147484008" r:id="rId28"/>
    <p:sldLayoutId id="2147484009" r:id="rId29"/>
    <p:sldLayoutId id="2147484010" r:id="rId30"/>
    <p:sldLayoutId id="2147484011" r:id="rId31"/>
    <p:sldLayoutId id="2147484012" r:id="rId32"/>
    <p:sldLayoutId id="2147484013" r:id="rId33"/>
    <p:sldLayoutId id="2147484014" r:id="rId34"/>
    <p:sldLayoutId id="2147484015" r:id="rId35"/>
    <p:sldLayoutId id="2147484016" r:id="rId36"/>
  </p:sldLayoutIdLst>
  <p:hf hdr="0" dt="0"/>
  <p:txStyles>
    <p:titleStyle>
      <a:lvl1pPr algn="l" defTabSz="914400" rtl="0" eaLnBrk="1" latinLnBrk="0" hangingPunct="1">
        <a:lnSpc>
          <a:spcPct val="90000"/>
        </a:lnSpc>
        <a:spcBef>
          <a:spcPct val="0"/>
        </a:spcBef>
        <a:buNone/>
        <a:defRPr sz="3600" b="0" kern="1200" baseline="0">
          <a:solidFill>
            <a:schemeClr val="tx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tx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017BC6"/>
        </a:buClr>
        <a:buFont typeface="Verdana" panose="020B0604030504040204" pitchFamily="34" charset="0"/>
        <a:buChar char="–"/>
        <a:defRPr sz="16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p15:clr>
            <a:srgbClr val="F26B43"/>
          </p15:clr>
        </p15:guide>
        <p15:guide id="8" orient="horz" pos="3919">
          <p15:clr>
            <a:srgbClr val="F26B43"/>
          </p15:clr>
        </p15:guide>
        <p15:guide id="9" pos="3840">
          <p15:clr>
            <a:srgbClr val="F26B43"/>
          </p15:clr>
        </p15:guide>
        <p15:guide id="10" orient="horz" pos="2159">
          <p15:clr>
            <a:srgbClr val="F26B43"/>
          </p15:clr>
        </p15:guide>
        <p15:guide id="11" pos="400">
          <p15:clr>
            <a:srgbClr val="F26B43"/>
          </p15:clr>
        </p15:guide>
        <p15:guide id="12" pos="4128">
          <p15:clr>
            <a:srgbClr val="F26B43"/>
          </p15:clr>
        </p15:guide>
        <p15:guide id="13" pos="3552">
          <p15:clr>
            <a:srgbClr val="F26B43"/>
          </p15:clr>
        </p15:guide>
        <p15:guide id="14" orient="horz" pos="1275">
          <p15:clr>
            <a:srgbClr val="F26B43"/>
          </p15:clr>
        </p15:guide>
        <p15:guide id="15" orient="horz" pos="1434">
          <p15:clr>
            <a:srgbClr val="F26B43"/>
          </p15:clr>
        </p15:guide>
        <p15:guide id="16" pos="461">
          <p15:clr>
            <a:srgbClr val="F26B43"/>
          </p15:clr>
        </p15:guide>
        <p15:guide id="17" orient="horz" pos="6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6"/>
            </p:custDataLst>
            <p:extLst>
              <p:ext uri="{D42A27DB-BD31-4B8C-83A1-F6EECF244321}">
                <p14:modId xmlns:p14="http://schemas.microsoft.com/office/powerpoint/2010/main" val="291262913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7" imgW="270" imgH="270" progId="TCLayout.ActiveDocument.1">
                  <p:embed/>
                </p:oleObj>
              </mc:Choice>
              <mc:Fallback>
                <p:oleObj name="think-cell Slide" r:id="rId27" imgW="270" imgH="270" progId="TCLayout.ActiveDocument.1">
                  <p:embed/>
                  <p:pic>
                    <p:nvPicPr>
                      <p:cNvPr id="21" name="Object 20" hidden="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9579619"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186785"/>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2" name="Rectangle 27">
            <a:extLst>
              <a:ext uri="{FF2B5EF4-FFF2-40B4-BE49-F238E27FC236}">
                <a16:creationId xmlns:a16="http://schemas.microsoft.com/office/drawing/2014/main" id="{58E9C2CB-1039-4C05-BA03-190236BD8CA8}"/>
              </a:ext>
            </a:extLst>
          </p:cNvPr>
          <p:cNvSpPr/>
          <p:nvPr userDrawn="1"/>
        </p:nvSpPr>
        <p:spPr>
          <a:xfrm>
            <a:off x="404813" y="6517658"/>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CCA Java - Team OSKAR Alerting Overview | Apr '23</a:t>
            </a:r>
          </a:p>
        </p:txBody>
      </p:sp>
      <p:sp>
        <p:nvSpPr>
          <p:cNvPr id="64" name="Retângulo 43">
            <a:extLst>
              <a:ext uri="{FF2B5EF4-FFF2-40B4-BE49-F238E27FC236}">
                <a16:creationId xmlns:a16="http://schemas.microsoft.com/office/drawing/2014/main" id="{CEA31A82-83C2-416A-A49B-EB7C5C04BDED}"/>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‹nr.›</a:t>
            </a:fld>
            <a:endParaRPr lang="en-US" sz="800">
              <a:solidFill>
                <a:srgbClr val="A6A6A6"/>
              </a:solidFill>
              <a:latin typeface="Ubuntu" panose="020B0504030602030204" pitchFamily="34" charset="0"/>
              <a:cs typeface="Arial" panose="020B0604020202020204" pitchFamily="34" charset="0"/>
            </a:endParaRPr>
          </a:p>
        </p:txBody>
      </p:sp>
      <p:sp>
        <p:nvSpPr>
          <p:cNvPr id="87" name="Rectangle 27">
            <a:extLst>
              <a:ext uri="{FF2B5EF4-FFF2-40B4-BE49-F238E27FC236}">
                <a16:creationId xmlns:a16="http://schemas.microsoft.com/office/drawing/2014/main" id="{985EB592-412D-4A39-BF1E-96F204E8124C}"/>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758138510"/>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A7BB6-FF70-33BB-7E77-657AE18B24D7}"/>
              </a:ext>
            </a:extLst>
          </p:cNvPr>
          <p:cNvSpPr txBox="1">
            <a:spLocks noGrp="1"/>
          </p:cNvSpPr>
          <p:nvPr>
            <p:ph type="title"/>
          </p:nvPr>
        </p:nvSpPr>
        <p:spPr>
          <a:xfrm>
            <a:off x="1127772" y="1719678"/>
            <a:ext cx="9957427" cy="2961652"/>
          </a:xfrm>
          <a:prstGeom prst="rect">
            <a:avLst/>
          </a:prstGeom>
        </p:spPr>
        <p:txBody>
          <a:bodyPr>
            <a:normAutofit/>
          </a:bodyPr>
          <a:lstStyle/>
          <a:p>
            <a:pPr defTabSz="1188719">
              <a:defRPr sz="4100"/>
            </a:pPr>
            <a:r>
              <a:rPr lang="nl-NL" dirty="0"/>
              <a:t>Technisch Overleg</a:t>
            </a:r>
            <a:br>
              <a:rPr lang="nl-NL" dirty="0"/>
            </a:br>
            <a:r>
              <a:rPr lang="nl-NL" dirty="0" err="1"/>
              <a:t>Terugmelden</a:t>
            </a:r>
            <a:br>
              <a:rPr lang="nl-NL" dirty="0"/>
            </a:br>
            <a:br>
              <a:rPr lang="nl-NL" dirty="0"/>
            </a:br>
            <a:r>
              <a:rPr lang="nl-NL" sz="3600" dirty="0"/>
              <a:t>6 juni 2024</a:t>
            </a:r>
            <a:endParaRPr dirty="0"/>
          </a:p>
        </p:txBody>
      </p:sp>
    </p:spTree>
    <p:extLst>
      <p:ext uri="{BB962C8B-B14F-4D97-AF65-F5344CB8AC3E}">
        <p14:creationId xmlns:p14="http://schemas.microsoft.com/office/powerpoint/2010/main" val="376525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043E747-3324-92A2-8D00-32630A36C98F}"/>
              </a:ext>
            </a:extLst>
          </p:cNvPr>
          <p:cNvSpPr>
            <a:spLocks noGrp="1"/>
          </p:cNvSpPr>
          <p:nvPr>
            <p:ph type="title"/>
          </p:nvPr>
        </p:nvSpPr>
        <p:spPr/>
        <p:txBody>
          <a:bodyPr/>
          <a:lstStyle/>
          <a:p>
            <a:r>
              <a:rPr lang="en-US" dirty="0" err="1"/>
              <a:t>Huidige</a:t>
            </a:r>
            <a:r>
              <a:rPr lang="en-US" dirty="0"/>
              <a:t> </a:t>
            </a:r>
            <a:r>
              <a:rPr lang="en-US" dirty="0" err="1"/>
              <a:t>situatie</a:t>
            </a:r>
            <a:r>
              <a:rPr lang="en-US" dirty="0"/>
              <a:t> – DMKS (1)</a:t>
            </a:r>
            <a:endParaRPr lang="nl-NL" dirty="0"/>
          </a:p>
        </p:txBody>
      </p:sp>
      <p:sp>
        <p:nvSpPr>
          <p:cNvPr id="4" name="Tijdelijke aanduiding voor tekst 3">
            <a:extLst>
              <a:ext uri="{FF2B5EF4-FFF2-40B4-BE49-F238E27FC236}">
                <a16:creationId xmlns:a16="http://schemas.microsoft.com/office/drawing/2014/main" id="{676ABC6F-6680-E99E-9327-FE6B82E0FAC0}"/>
              </a:ext>
            </a:extLst>
          </p:cNvPr>
          <p:cNvSpPr>
            <a:spLocks noGrp="1"/>
          </p:cNvSpPr>
          <p:nvPr>
            <p:ph type="body" sz="quarter" idx="4294967295"/>
          </p:nvPr>
        </p:nvSpPr>
        <p:spPr>
          <a:xfrm>
            <a:off x="674290" y="1863725"/>
            <a:ext cx="10181035" cy="4351338"/>
          </a:xfrm>
        </p:spPr>
        <p:txBody>
          <a:bodyPr/>
          <a:lstStyle/>
          <a:p>
            <a:r>
              <a:rPr lang="en-US" sz="2800" dirty="0" err="1">
                <a:latin typeface="Calibri" panose="020F0502020204030204" pitchFamily="34" charset="0"/>
                <a:cs typeface="Calibri" panose="020F0502020204030204" pitchFamily="34" charset="0"/>
              </a:rPr>
              <a:t>Meldingen</a:t>
            </a:r>
            <a:r>
              <a:rPr lang="en-US" sz="2800" dirty="0">
                <a:latin typeface="Calibri" panose="020F0502020204030204" pitchFamily="34" charset="0"/>
                <a:cs typeface="Calibri" panose="020F0502020204030204" pitchFamily="34" charset="0"/>
              </a:rPr>
              <a:t> via Digimelding </a:t>
            </a:r>
            <a:r>
              <a:rPr lang="en-US" sz="2800" dirty="0" err="1">
                <a:latin typeface="Calibri" panose="020F0502020204030204" pitchFamily="34" charset="0"/>
                <a:cs typeface="Calibri" panose="020F0502020204030204" pitchFamily="34" charset="0"/>
              </a:rPr>
              <a:t>portaal</a:t>
            </a:r>
            <a:r>
              <a:rPr lang="en-US" sz="2800" dirty="0">
                <a:latin typeface="Calibri" panose="020F0502020204030204" pitchFamily="34" charset="0"/>
                <a:cs typeface="Calibri" panose="020F0502020204030204" pitchFamily="34" charset="0"/>
              </a:rPr>
              <a:t> of via webservice</a:t>
            </a:r>
          </a:p>
          <a:p>
            <a:r>
              <a:rPr lang="en-US" sz="2800" dirty="0" err="1">
                <a:latin typeface="Calibri" panose="020F0502020204030204" pitchFamily="34" charset="0"/>
                <a:cs typeface="Calibri" panose="020F0502020204030204" pitchFamily="34" charset="0"/>
              </a:rPr>
              <a:t>Doorzetten</a:t>
            </a:r>
            <a:r>
              <a:rPr lang="en-US" sz="2800" dirty="0">
                <a:latin typeface="Calibri" panose="020F0502020204030204" pitchFamily="34" charset="0"/>
                <a:cs typeface="Calibri" panose="020F0502020204030204" pitchFamily="34" charset="0"/>
              </a:rPr>
              <a:t> melding </a:t>
            </a:r>
            <a:r>
              <a:rPr lang="en-US" sz="2800" dirty="0" err="1">
                <a:latin typeface="Calibri" panose="020F0502020204030204" pitchFamily="34" charset="0"/>
                <a:cs typeface="Calibri" panose="020F0502020204030204" pitchFamily="34" charset="0"/>
              </a:rPr>
              <a:t>naar</a:t>
            </a:r>
            <a:r>
              <a:rPr lang="en-US" sz="2800" dirty="0">
                <a:latin typeface="Calibri" panose="020F0502020204030204" pitchFamily="34" charset="0"/>
                <a:cs typeface="Calibri" panose="020F0502020204030204" pitchFamily="34" charset="0"/>
              </a:rPr>
              <a:t> TMV van </a:t>
            </a:r>
            <a:r>
              <a:rPr lang="en-US" sz="2800" dirty="0" err="1">
                <a:latin typeface="Calibri" panose="020F0502020204030204" pitchFamily="34" charset="0"/>
                <a:cs typeface="Calibri" panose="020F0502020204030204" pitchFamily="34" charset="0"/>
              </a:rPr>
              <a:t>bronhouder</a:t>
            </a:r>
            <a:r>
              <a:rPr lang="en-US" sz="2800" dirty="0">
                <a:latin typeface="Calibri" panose="020F0502020204030204" pitchFamily="34" charset="0"/>
                <a:cs typeface="Calibri" panose="020F0502020204030204" pitchFamily="34" charset="0"/>
              </a:rPr>
              <a:t> via webservice</a:t>
            </a:r>
          </a:p>
          <a:p>
            <a:endParaRPr lang="en-US" sz="2800"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DMKS</a:t>
            </a:r>
            <a:r>
              <a:rPr lang="en-US" sz="28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2800" b="1" dirty="0">
                <a:latin typeface="Calibri" panose="020F0502020204030204" pitchFamily="34" charset="0"/>
                <a:cs typeface="Calibri" panose="020F0502020204030204" pitchFamily="34" charset="0"/>
              </a:rPr>
              <a:t>Protocol</a:t>
            </a:r>
            <a:r>
              <a:rPr lang="en-US" sz="2800" dirty="0">
                <a:latin typeface="Calibri" panose="020F0502020204030204" pitchFamily="34" charset="0"/>
                <a:cs typeface="Calibri" panose="020F0502020204030204" pitchFamily="34" charset="0"/>
              </a:rPr>
              <a:t>: WUS / SOAP</a:t>
            </a:r>
          </a:p>
          <a:p>
            <a:pPr marL="457200" indent="-457200">
              <a:buFont typeface="Arial" panose="020B0604020202020204" pitchFamily="34" charset="0"/>
              <a:buChar char="•"/>
            </a:pPr>
            <a:r>
              <a:rPr lang="en-US" sz="2800" b="1" dirty="0" err="1">
                <a:latin typeface="Calibri" panose="020F0502020204030204" pitchFamily="34" charset="0"/>
                <a:cs typeface="Calibri" panose="020F0502020204030204" pitchFamily="34" charset="0"/>
              </a:rPr>
              <a:t>Authenticatie</a:t>
            </a:r>
            <a:r>
              <a:rPr lang="en-US" sz="2800" dirty="0">
                <a:latin typeface="Calibri" panose="020F0502020204030204" pitchFamily="34" charset="0"/>
                <a:cs typeface="Calibri" panose="020F0502020204030204" pitchFamily="34" charset="0"/>
              </a:rPr>
              <a:t>: PKIO (&amp; </a:t>
            </a:r>
            <a:r>
              <a:rPr lang="en-US" sz="2800" dirty="0" err="1">
                <a:latin typeface="Calibri" panose="020F0502020204030204" pitchFamily="34" charset="0"/>
                <a:cs typeface="Calibri" panose="020F0502020204030204" pitchFamily="34" charset="0"/>
              </a:rPr>
              <a:t>eHerkenning</a:t>
            </a:r>
            <a:r>
              <a:rPr lang="en-US" sz="28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2800" b="1" dirty="0">
                <a:latin typeface="Calibri" panose="020F0502020204030204" pitchFamily="34" charset="0"/>
                <a:cs typeface="Calibri" panose="020F0502020204030204" pitchFamily="34" charset="0"/>
              </a:rPr>
              <a:t>Signing:</a:t>
            </a:r>
            <a:r>
              <a:rPr lang="en-US" sz="2800" dirty="0">
                <a:latin typeface="Calibri" panose="020F0502020204030204" pitchFamily="34" charset="0"/>
                <a:cs typeface="Calibri" panose="020F0502020204030204" pitchFamily="34" charset="0"/>
              </a:rPr>
              <a:t> PKIO</a:t>
            </a:r>
          </a:p>
          <a:p>
            <a:pPr marL="457200" indent="-457200">
              <a:buFont typeface="Arial" panose="020B0604020202020204" pitchFamily="34" charset="0"/>
              <a:buChar char="•"/>
            </a:pPr>
            <a:r>
              <a:rPr lang="en-US" sz="2800" b="1" dirty="0" err="1">
                <a:latin typeface="Calibri" panose="020F0502020204030204" pitchFamily="34" charset="0"/>
                <a:cs typeface="Calibri" panose="020F0502020204030204" pitchFamily="34" charset="0"/>
              </a:rPr>
              <a:t>Berichtspecificatie</a:t>
            </a:r>
            <a:r>
              <a:rPr lang="en-US" sz="2800" dirty="0">
                <a:latin typeface="Calibri" panose="020F0502020204030204" pitchFamily="34" charset="0"/>
                <a:cs typeface="Calibri" panose="020F0502020204030204" pitchFamily="34" charset="0"/>
              </a:rPr>
              <a:t>: XSD</a:t>
            </a:r>
          </a:p>
          <a:p>
            <a:endParaRPr lang="en-US" sz="2800" dirty="0">
              <a:latin typeface="Calibri" panose="020F0502020204030204" pitchFamily="34" charset="0"/>
              <a:cs typeface="Calibri" panose="020F0502020204030204" pitchFamily="34" charset="0"/>
            </a:endParaRP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447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043E747-3324-92A2-8D00-32630A36C98F}"/>
              </a:ext>
            </a:extLst>
          </p:cNvPr>
          <p:cNvSpPr>
            <a:spLocks noGrp="1"/>
          </p:cNvSpPr>
          <p:nvPr>
            <p:ph type="title"/>
          </p:nvPr>
        </p:nvSpPr>
        <p:spPr/>
        <p:txBody>
          <a:bodyPr/>
          <a:lstStyle/>
          <a:p>
            <a:r>
              <a:rPr lang="en-US" dirty="0" err="1"/>
              <a:t>Huidige</a:t>
            </a:r>
            <a:r>
              <a:rPr lang="en-US" dirty="0"/>
              <a:t> </a:t>
            </a:r>
            <a:r>
              <a:rPr lang="en-US" dirty="0" err="1"/>
              <a:t>situatie</a:t>
            </a:r>
            <a:r>
              <a:rPr lang="en-US" dirty="0"/>
              <a:t> – DMKS (2)</a:t>
            </a:r>
            <a:endParaRPr lang="nl-NL" dirty="0"/>
          </a:p>
        </p:txBody>
      </p:sp>
      <p:sp>
        <p:nvSpPr>
          <p:cNvPr id="4" name="Tijdelijke aanduiding voor tekst 3">
            <a:extLst>
              <a:ext uri="{FF2B5EF4-FFF2-40B4-BE49-F238E27FC236}">
                <a16:creationId xmlns:a16="http://schemas.microsoft.com/office/drawing/2014/main" id="{676ABC6F-6680-E99E-9327-FE6B82E0FAC0}"/>
              </a:ext>
            </a:extLst>
          </p:cNvPr>
          <p:cNvSpPr>
            <a:spLocks noGrp="1"/>
          </p:cNvSpPr>
          <p:nvPr>
            <p:ph type="body" sz="quarter" idx="4294967295"/>
          </p:nvPr>
        </p:nvSpPr>
        <p:spPr>
          <a:xfrm>
            <a:off x="674290" y="1863725"/>
            <a:ext cx="10181035" cy="4351338"/>
          </a:xfrm>
        </p:spPr>
        <p:txBody>
          <a:bodyPr/>
          <a:lstStyle/>
          <a:p>
            <a:r>
              <a:rPr lang="en-US" sz="2800" dirty="0" err="1">
                <a:latin typeface="Calibri" panose="020F0502020204030204" pitchFamily="34" charset="0"/>
                <a:cs typeface="Calibri" panose="020F0502020204030204" pitchFamily="34" charset="0"/>
              </a:rPr>
              <a:t>Portaal</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heeft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kennis</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nodig</a:t>
            </a:r>
            <a:r>
              <a:rPr lang="en-US" sz="2800" dirty="0">
                <a:latin typeface="Calibri" panose="020F0502020204030204" pitchFamily="34" charset="0"/>
                <a:cs typeface="Calibri" panose="020F0502020204030204" pitchFamily="34" charset="0"/>
              </a:rPr>
              <a:t> van alle </a:t>
            </a:r>
            <a:r>
              <a:rPr lang="en-US" sz="2800" dirty="0" err="1">
                <a:latin typeface="Calibri" panose="020F0502020204030204" pitchFamily="34" charset="0"/>
                <a:cs typeface="Calibri" panose="020F0502020204030204" pitchFamily="34" charset="0"/>
              </a:rPr>
              <a:t>bronnen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catalogus</a:t>
            </a:r>
            <a:r>
              <a:rPr lang="en-US" sz="2800" dirty="0">
                <a:latin typeface="Calibri" panose="020F0502020204030204" pitchFamily="34" charset="0"/>
                <a:cs typeface="Calibri" panose="020F0502020204030204" pitchFamily="34" charset="0"/>
              </a:rPr>
              <a:t>)</a:t>
            </a:r>
            <a:br>
              <a:rPr lang="en-US" sz="2800" dirty="0">
                <a:latin typeface="Calibri" panose="020F0502020204030204" pitchFamily="34" charset="0"/>
                <a:cs typeface="Calibri" panose="020F0502020204030204" pitchFamily="34" charset="0"/>
              </a:rPr>
            </a:br>
            <a:r>
              <a:rPr lang="en-US" sz="2800" dirty="0" err="1">
                <a:latin typeface="Calibri" panose="020F0502020204030204" pitchFamily="34" charset="0"/>
                <a:cs typeface="Calibri" panose="020F0502020204030204" pitchFamily="34" charset="0"/>
              </a:rPr>
              <a:t>Techniek</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voor</a:t>
            </a:r>
            <a:r>
              <a:rPr lang="en-US" sz="2800" dirty="0">
                <a:latin typeface="Calibri" panose="020F0502020204030204" pitchFamily="34" charset="0"/>
                <a:cs typeface="Calibri" panose="020F0502020204030204" pitchFamily="34" charset="0"/>
              </a:rPr>
              <a:t> protocol </a:t>
            </a:r>
            <a:r>
              <a:rPr lang="en-US" sz="2800" dirty="0" err="1">
                <a:latin typeface="Calibri" panose="020F0502020204030204" pitchFamily="34" charset="0"/>
                <a:cs typeface="Calibri" panose="020F0502020204030204" pitchFamily="34" charset="0"/>
              </a:rPr>
              <a:t>en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authenticatie</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ligt</a:t>
            </a:r>
            <a:r>
              <a:rPr lang="en-US" sz="2800" dirty="0">
                <a:latin typeface="Calibri" panose="020F0502020204030204" pitchFamily="34" charset="0"/>
                <a:cs typeface="Calibri" panose="020F0502020204030204" pitchFamily="34" charset="0"/>
              </a:rPr>
              <a:t> vast in </a:t>
            </a:r>
            <a:r>
              <a:rPr lang="en-US" sz="2800" dirty="0" err="1">
                <a:latin typeface="Calibri" panose="020F0502020204030204" pitchFamily="34" charset="0"/>
                <a:cs typeface="Calibri" panose="020F0502020204030204" pitchFamily="34" charset="0"/>
              </a:rPr>
              <a:t>standaard</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Push </a:t>
            </a:r>
            <a:r>
              <a:rPr lang="en-US" sz="2800" dirty="0" err="1">
                <a:latin typeface="Calibri" panose="020F0502020204030204" pitchFamily="34" charset="0"/>
                <a:cs typeface="Calibri" panose="020F0502020204030204" pitchFamily="34" charset="0"/>
              </a:rPr>
              <a:t>naar</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bronhouder</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vereist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implementatie</a:t>
            </a:r>
            <a:r>
              <a:rPr lang="en-US" sz="2800" dirty="0">
                <a:latin typeface="Calibri" panose="020F0502020204030204" pitchFamily="34" charset="0"/>
                <a:cs typeface="Calibri" panose="020F0502020204030204" pitchFamily="34" charset="0"/>
              </a:rPr>
              <a:t> SOAP service door HLV</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DMKS</a:t>
            </a:r>
            <a:r>
              <a:rPr lang="en-US" sz="28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2800" b="1" dirty="0">
                <a:latin typeface="Calibri" panose="020F0502020204030204" pitchFamily="34" charset="0"/>
                <a:cs typeface="Calibri" panose="020F0502020204030204" pitchFamily="34" charset="0"/>
              </a:rPr>
              <a:t>Protocol</a:t>
            </a:r>
            <a:r>
              <a:rPr lang="en-US" sz="2800" dirty="0">
                <a:latin typeface="Calibri" panose="020F0502020204030204" pitchFamily="34" charset="0"/>
                <a:cs typeface="Calibri" panose="020F0502020204030204" pitchFamily="34" charset="0"/>
              </a:rPr>
              <a:t>: WUS / SOAP</a:t>
            </a:r>
          </a:p>
          <a:p>
            <a:pPr marL="457200" indent="-457200">
              <a:buFont typeface="Arial" panose="020B0604020202020204" pitchFamily="34" charset="0"/>
              <a:buChar char="•"/>
            </a:pPr>
            <a:r>
              <a:rPr lang="en-US" sz="2800" b="1" dirty="0" err="1">
                <a:latin typeface="Calibri" panose="020F0502020204030204" pitchFamily="34" charset="0"/>
                <a:cs typeface="Calibri" panose="020F0502020204030204" pitchFamily="34" charset="0"/>
              </a:rPr>
              <a:t>Authenticatie</a:t>
            </a:r>
            <a:r>
              <a:rPr lang="en-US" sz="2800" dirty="0">
                <a:latin typeface="Calibri" panose="020F0502020204030204" pitchFamily="34" charset="0"/>
                <a:cs typeface="Calibri" panose="020F0502020204030204" pitchFamily="34" charset="0"/>
              </a:rPr>
              <a:t>: PKIO (&amp; </a:t>
            </a:r>
            <a:r>
              <a:rPr lang="en-US" sz="2800" dirty="0" err="1">
                <a:latin typeface="Calibri" panose="020F0502020204030204" pitchFamily="34" charset="0"/>
                <a:cs typeface="Calibri" panose="020F0502020204030204" pitchFamily="34" charset="0"/>
              </a:rPr>
              <a:t>eHerkenning</a:t>
            </a:r>
            <a:r>
              <a:rPr lang="en-US" sz="28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2800" b="1" dirty="0">
                <a:latin typeface="Calibri" panose="020F0502020204030204" pitchFamily="34" charset="0"/>
                <a:cs typeface="Calibri" panose="020F0502020204030204" pitchFamily="34" charset="0"/>
              </a:rPr>
              <a:t>Signing:</a:t>
            </a:r>
            <a:r>
              <a:rPr lang="en-US" sz="2800" dirty="0">
                <a:latin typeface="Calibri" panose="020F0502020204030204" pitchFamily="34" charset="0"/>
                <a:cs typeface="Calibri" panose="020F0502020204030204" pitchFamily="34" charset="0"/>
              </a:rPr>
              <a:t> PKIO</a:t>
            </a:r>
          </a:p>
          <a:p>
            <a:pPr marL="457200" indent="-457200">
              <a:buFont typeface="Arial" panose="020B0604020202020204" pitchFamily="34" charset="0"/>
              <a:buChar char="•"/>
            </a:pPr>
            <a:r>
              <a:rPr lang="en-US" sz="2800" b="1" dirty="0" err="1">
                <a:latin typeface="Calibri" panose="020F0502020204030204" pitchFamily="34" charset="0"/>
                <a:cs typeface="Calibri" panose="020F0502020204030204" pitchFamily="34" charset="0"/>
              </a:rPr>
              <a:t>Berichtspecificatie</a:t>
            </a:r>
            <a:r>
              <a:rPr lang="en-US" sz="2800" dirty="0">
                <a:latin typeface="Calibri" panose="020F0502020204030204" pitchFamily="34" charset="0"/>
                <a:cs typeface="Calibri" panose="020F0502020204030204" pitchFamily="34" charset="0"/>
              </a:rPr>
              <a:t>: XSD</a:t>
            </a:r>
          </a:p>
          <a:p>
            <a:endParaRPr lang="en-US" sz="2800" dirty="0">
              <a:latin typeface="Calibri" panose="020F0502020204030204" pitchFamily="34" charset="0"/>
              <a:cs typeface="Calibri" panose="020F0502020204030204" pitchFamily="34" charset="0"/>
            </a:endParaRP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7945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043E747-3324-92A2-8D00-32630A36C98F}"/>
              </a:ext>
            </a:extLst>
          </p:cNvPr>
          <p:cNvSpPr>
            <a:spLocks noGrp="1"/>
          </p:cNvSpPr>
          <p:nvPr>
            <p:ph type="title"/>
          </p:nvPr>
        </p:nvSpPr>
        <p:spPr/>
        <p:txBody>
          <a:bodyPr/>
          <a:lstStyle/>
          <a:p>
            <a:r>
              <a:rPr lang="en-US" dirty="0" err="1"/>
              <a:t>Terugmelden</a:t>
            </a:r>
            <a:r>
              <a:rPr lang="en-US" dirty="0"/>
              <a:t> </a:t>
            </a:r>
            <a:r>
              <a:rPr lang="en-US" dirty="0" err="1"/>
              <a:t>standaard</a:t>
            </a:r>
            <a:r>
              <a:rPr lang="en-US" dirty="0"/>
              <a:t> (1)</a:t>
            </a:r>
            <a:endParaRPr lang="nl-NL" dirty="0"/>
          </a:p>
        </p:txBody>
      </p:sp>
      <p:sp>
        <p:nvSpPr>
          <p:cNvPr id="4" name="Tijdelijke aanduiding voor tekst 3">
            <a:extLst>
              <a:ext uri="{FF2B5EF4-FFF2-40B4-BE49-F238E27FC236}">
                <a16:creationId xmlns:a16="http://schemas.microsoft.com/office/drawing/2014/main" id="{676ABC6F-6680-E99E-9327-FE6B82E0FAC0}"/>
              </a:ext>
            </a:extLst>
          </p:cNvPr>
          <p:cNvSpPr>
            <a:spLocks noGrp="1"/>
          </p:cNvSpPr>
          <p:nvPr>
            <p:ph type="body" sz="quarter" idx="4294967295"/>
          </p:nvPr>
        </p:nvSpPr>
        <p:spPr>
          <a:xfrm>
            <a:off x="674290" y="1863725"/>
            <a:ext cx="10181035" cy="4351338"/>
          </a:xfrm>
        </p:spPr>
        <p:txBody>
          <a:bodyPr/>
          <a:lstStyle/>
          <a:p>
            <a:pPr algn="ctr"/>
            <a:r>
              <a:rPr lang="en-US" sz="3200" b="1" dirty="0">
                <a:solidFill>
                  <a:schemeClr val="tx2"/>
                </a:solidFill>
                <a:latin typeface="Calibri" panose="020F0502020204030204" pitchFamily="34" charset="0"/>
                <a:cs typeface="Calibri" panose="020F0502020204030204" pitchFamily="34" charset="0"/>
              </a:rPr>
              <a:t>Is er </a:t>
            </a:r>
            <a:r>
              <a:rPr lang="en-US" sz="3200" b="1" dirty="0" err="1">
                <a:solidFill>
                  <a:schemeClr val="tx2"/>
                </a:solidFill>
                <a:latin typeface="Calibri" panose="020F0502020204030204" pitchFamily="34" charset="0"/>
                <a:cs typeface="Calibri" panose="020F0502020204030204" pitchFamily="34" charset="0"/>
              </a:rPr>
              <a:t>behoefte</a:t>
            </a:r>
            <a:r>
              <a:rPr lang="en-US" sz="3200" b="1" dirty="0">
                <a:solidFill>
                  <a:schemeClr val="tx2"/>
                </a:solidFill>
                <a:latin typeface="Calibri" panose="020F0502020204030204" pitchFamily="34" charset="0"/>
                <a:cs typeface="Calibri" panose="020F0502020204030204" pitchFamily="34" charset="0"/>
              </a:rPr>
              <a:t> </a:t>
            </a:r>
            <a:r>
              <a:rPr lang="en-US" sz="3200" b="1" dirty="0" err="1">
                <a:solidFill>
                  <a:schemeClr val="tx2"/>
                </a:solidFill>
                <a:latin typeface="Calibri" panose="020F0502020204030204" pitchFamily="34" charset="0"/>
                <a:cs typeface="Calibri" panose="020F0502020204030204" pitchFamily="34" charset="0"/>
              </a:rPr>
              <a:t>aan</a:t>
            </a:r>
            <a:r>
              <a:rPr lang="en-US" sz="3200" b="1" dirty="0">
                <a:solidFill>
                  <a:schemeClr val="tx2"/>
                </a:solidFill>
                <a:latin typeface="Calibri" panose="020F0502020204030204" pitchFamily="34" charset="0"/>
                <a:cs typeface="Calibri" panose="020F0502020204030204" pitchFamily="34" charset="0"/>
              </a:rPr>
              <a:t> </a:t>
            </a:r>
            <a:r>
              <a:rPr lang="en-US" sz="3200" b="1" dirty="0" err="1">
                <a:solidFill>
                  <a:schemeClr val="tx2"/>
                </a:solidFill>
                <a:latin typeface="Calibri" panose="020F0502020204030204" pitchFamily="34" charset="0"/>
                <a:cs typeface="Calibri" panose="020F0502020204030204" pitchFamily="34" charset="0"/>
              </a:rPr>
              <a:t>een</a:t>
            </a:r>
            <a:r>
              <a:rPr lang="en-US" sz="3200" b="1" dirty="0">
                <a:solidFill>
                  <a:schemeClr val="tx2"/>
                </a:solidFill>
                <a:latin typeface="Calibri" panose="020F0502020204030204" pitchFamily="34" charset="0"/>
                <a:cs typeface="Calibri" panose="020F0502020204030204" pitchFamily="34" charset="0"/>
              </a:rPr>
              <a:t> </a:t>
            </a:r>
            <a:r>
              <a:rPr lang="en-US" sz="3200" b="1" dirty="0" err="1">
                <a:solidFill>
                  <a:schemeClr val="tx2"/>
                </a:solidFill>
                <a:latin typeface="Calibri" panose="020F0502020204030204" pitchFamily="34" charset="0"/>
                <a:cs typeface="Calibri" panose="020F0502020204030204" pitchFamily="34" charset="0"/>
              </a:rPr>
              <a:t>standaard</a:t>
            </a:r>
            <a:r>
              <a:rPr lang="en-US" sz="3200" b="1" dirty="0">
                <a:solidFill>
                  <a:schemeClr val="tx2"/>
                </a:solidFill>
                <a:latin typeface="Calibri" panose="020F0502020204030204" pitchFamily="34" charset="0"/>
                <a:cs typeface="Calibri" panose="020F0502020204030204" pitchFamily="34" charset="0"/>
              </a:rPr>
              <a:t> </a:t>
            </a:r>
            <a:r>
              <a:rPr lang="en-US" sz="3200" b="1" dirty="0" err="1">
                <a:solidFill>
                  <a:schemeClr val="tx2"/>
                </a:solidFill>
                <a:latin typeface="Calibri" panose="020F0502020204030204" pitchFamily="34" charset="0"/>
                <a:cs typeface="Calibri" panose="020F0502020204030204" pitchFamily="34" charset="0"/>
              </a:rPr>
              <a:t>voor</a:t>
            </a:r>
            <a:r>
              <a:rPr lang="en-US" sz="3200" b="1" dirty="0">
                <a:solidFill>
                  <a:schemeClr val="tx2"/>
                </a:solidFill>
                <a:latin typeface="Calibri" panose="020F0502020204030204" pitchFamily="34" charset="0"/>
                <a:cs typeface="Calibri" panose="020F0502020204030204" pitchFamily="34" charset="0"/>
              </a:rPr>
              <a:t> </a:t>
            </a:r>
            <a:r>
              <a:rPr lang="en-US" sz="3200" b="1" dirty="0" err="1">
                <a:solidFill>
                  <a:schemeClr val="tx2"/>
                </a:solidFill>
                <a:latin typeface="Calibri" panose="020F0502020204030204" pitchFamily="34" charset="0"/>
                <a:cs typeface="Calibri" panose="020F0502020204030204" pitchFamily="34" charset="0"/>
              </a:rPr>
              <a:t>terugmelden</a:t>
            </a:r>
            <a:r>
              <a:rPr lang="en-US" sz="3200" b="1" dirty="0">
                <a:solidFill>
                  <a:schemeClr val="tx2"/>
                </a:solidFill>
                <a:latin typeface="Calibri" panose="020F0502020204030204" pitchFamily="34" charset="0"/>
                <a:cs typeface="Calibri" panose="020F0502020204030204" pitchFamily="34" charset="0"/>
              </a:rPr>
              <a:t>?</a:t>
            </a:r>
          </a:p>
          <a:p>
            <a:br>
              <a:rPr lang="nl-NL" sz="2800" dirty="0">
                <a:latin typeface="Calibri" panose="020F0502020204030204" pitchFamily="34" charset="0"/>
                <a:cs typeface="Calibri" panose="020F0502020204030204" pitchFamily="34" charset="0"/>
              </a:rPr>
            </a:br>
            <a:r>
              <a:rPr lang="nl-NL" sz="2800" dirty="0">
                <a:latin typeface="Calibri" panose="020F0502020204030204" pitchFamily="34" charset="0"/>
                <a:cs typeface="Calibri" panose="020F0502020204030204" pitchFamily="34" charset="0"/>
              </a:rPr>
              <a:t>Gebruik bestaande standaarden:</a:t>
            </a:r>
          </a:p>
          <a:p>
            <a:pPr marL="457200" indent="-457200">
              <a:buFont typeface="Arial" panose="020B0604020202020204" pitchFamily="34" charset="0"/>
              <a:buChar char="•"/>
            </a:pPr>
            <a:r>
              <a:rPr lang="nl-NL" sz="2800" dirty="0">
                <a:latin typeface="Calibri" panose="020F0502020204030204" pitchFamily="34" charset="0"/>
                <a:cs typeface="Calibri" panose="020F0502020204030204" pitchFamily="34" charset="0"/>
              </a:rPr>
              <a:t>Rest API Design </a:t>
            </a:r>
            <a:r>
              <a:rPr lang="nl-NL" sz="2800" dirty="0" err="1">
                <a:latin typeface="Calibri" panose="020F0502020204030204" pitchFamily="34" charset="0"/>
                <a:cs typeface="Calibri" panose="020F0502020204030204" pitchFamily="34" charset="0"/>
              </a:rPr>
              <a:t>rules</a:t>
            </a:r>
            <a:endParaRPr lang="nl-NL"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nl-NL" sz="2800" dirty="0">
                <a:latin typeface="Calibri" panose="020F0502020204030204" pitchFamily="34" charset="0"/>
                <a:cs typeface="Calibri" panose="020F0502020204030204" pitchFamily="34" charset="0"/>
              </a:rPr>
              <a:t>NL </a:t>
            </a:r>
            <a:r>
              <a:rPr lang="nl-NL" sz="2800" dirty="0" err="1">
                <a:latin typeface="Calibri" panose="020F0502020204030204" pitchFamily="34" charset="0"/>
                <a:cs typeface="Calibri" panose="020F0502020204030204" pitchFamily="34" charset="0"/>
              </a:rPr>
              <a:t>Gov</a:t>
            </a:r>
            <a:r>
              <a:rPr lang="nl-NL" sz="2800" dirty="0">
                <a:latin typeface="Calibri" panose="020F0502020204030204" pitchFamily="34" charset="0"/>
                <a:cs typeface="Calibri" panose="020F0502020204030204" pitchFamily="34" charset="0"/>
              </a:rPr>
              <a:t> </a:t>
            </a:r>
            <a:r>
              <a:rPr lang="nl-NL" sz="2800" dirty="0" err="1">
                <a:latin typeface="Calibri" panose="020F0502020204030204" pitchFamily="34" charset="0"/>
                <a:cs typeface="Calibri" panose="020F0502020204030204" pitchFamily="34" charset="0"/>
              </a:rPr>
              <a:t>OAuth</a:t>
            </a:r>
            <a:r>
              <a:rPr lang="nl-NL" sz="2800" dirty="0">
                <a:latin typeface="Calibri" panose="020F0502020204030204" pitchFamily="34" charset="0"/>
                <a:cs typeface="Calibri" panose="020F0502020204030204" pitchFamily="34" charset="0"/>
              </a:rPr>
              <a:t> 2.0 (FSC?)</a:t>
            </a:r>
          </a:p>
          <a:p>
            <a:pPr marL="457200" indent="-457200">
              <a:buFont typeface="Arial" panose="020B0604020202020204" pitchFamily="34" charset="0"/>
              <a:buChar char="•"/>
            </a:pPr>
            <a:r>
              <a:rPr lang="nl-NL" sz="2800" dirty="0" err="1">
                <a:latin typeface="Calibri" panose="020F0502020204030204" pitchFamily="34" charset="0"/>
                <a:cs typeface="Calibri" panose="020F0502020204030204" pitchFamily="34" charset="0"/>
              </a:rPr>
              <a:t>Signing</a:t>
            </a:r>
            <a:r>
              <a:rPr lang="nl-NL" sz="2800" dirty="0">
                <a:latin typeface="Calibri" panose="020F0502020204030204" pitchFamily="34" charset="0"/>
                <a:cs typeface="Calibri" panose="020F0502020204030204" pitchFamily="34" charset="0"/>
              </a:rPr>
              <a:t> van berichten?</a:t>
            </a:r>
          </a:p>
          <a:p>
            <a:endParaRPr lang="nl-NL" sz="2800" dirty="0">
              <a:latin typeface="Calibri" panose="020F0502020204030204" pitchFamily="34" charset="0"/>
              <a:cs typeface="Calibri" panose="020F0502020204030204" pitchFamily="34" charset="0"/>
            </a:endParaRPr>
          </a:p>
          <a:p>
            <a:r>
              <a:rPr lang="nl-NL" sz="2800" dirty="0">
                <a:latin typeface="Calibri" panose="020F0502020204030204" pitchFamily="34" charset="0"/>
                <a:cs typeface="Calibri" panose="020F0502020204030204" pitchFamily="34" charset="0"/>
              </a:rPr>
              <a:t>Nieuwe standaard specificeert dan de REST API (</a:t>
            </a:r>
            <a:r>
              <a:rPr lang="nl-NL" sz="2800" dirty="0" err="1">
                <a:latin typeface="Calibri" panose="020F0502020204030204" pitchFamily="34" charset="0"/>
                <a:cs typeface="Calibri" panose="020F0502020204030204" pitchFamily="34" charset="0"/>
              </a:rPr>
              <a:t>OpenAPI</a:t>
            </a:r>
            <a:r>
              <a:rPr lang="nl-NL" sz="2800" dirty="0">
                <a:latin typeface="Calibri" panose="020F0502020204030204" pitchFamily="34" charset="0"/>
                <a:cs typeface="Calibri" panose="020F0502020204030204" pitchFamily="34" charset="0"/>
              </a:rPr>
              <a:t> </a:t>
            </a:r>
            <a:r>
              <a:rPr lang="nl-NL" sz="2800" dirty="0" err="1">
                <a:latin typeface="Calibri" panose="020F0502020204030204" pitchFamily="34" charset="0"/>
                <a:cs typeface="Calibri" panose="020F0502020204030204" pitchFamily="34" charset="0"/>
              </a:rPr>
              <a:t>spec</a:t>
            </a:r>
            <a:r>
              <a:rPr lang="nl-NL" sz="2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61761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043E747-3324-92A2-8D00-32630A36C98F}"/>
              </a:ext>
            </a:extLst>
          </p:cNvPr>
          <p:cNvSpPr>
            <a:spLocks noGrp="1"/>
          </p:cNvSpPr>
          <p:nvPr>
            <p:ph type="title"/>
          </p:nvPr>
        </p:nvSpPr>
        <p:spPr/>
        <p:txBody>
          <a:bodyPr/>
          <a:lstStyle/>
          <a:p>
            <a:r>
              <a:rPr lang="en-US" dirty="0" err="1"/>
              <a:t>Terugmelden</a:t>
            </a:r>
            <a:r>
              <a:rPr lang="en-US" dirty="0"/>
              <a:t> </a:t>
            </a:r>
            <a:r>
              <a:rPr lang="en-US" dirty="0" err="1"/>
              <a:t>standaard</a:t>
            </a:r>
            <a:r>
              <a:rPr lang="en-US" dirty="0"/>
              <a:t> (2)</a:t>
            </a:r>
            <a:endParaRPr lang="nl-NL" dirty="0"/>
          </a:p>
        </p:txBody>
      </p:sp>
      <p:sp>
        <p:nvSpPr>
          <p:cNvPr id="4" name="Tijdelijke aanduiding voor tekst 3">
            <a:extLst>
              <a:ext uri="{FF2B5EF4-FFF2-40B4-BE49-F238E27FC236}">
                <a16:creationId xmlns:a16="http://schemas.microsoft.com/office/drawing/2014/main" id="{676ABC6F-6680-E99E-9327-FE6B82E0FAC0}"/>
              </a:ext>
            </a:extLst>
          </p:cNvPr>
          <p:cNvSpPr>
            <a:spLocks noGrp="1"/>
          </p:cNvSpPr>
          <p:nvPr>
            <p:ph type="body" sz="quarter" idx="4294967295"/>
          </p:nvPr>
        </p:nvSpPr>
        <p:spPr>
          <a:xfrm>
            <a:off x="674290" y="1863725"/>
            <a:ext cx="10181035" cy="4351338"/>
          </a:xfrm>
        </p:spPr>
        <p:txBody>
          <a:bodyPr/>
          <a:lstStyle/>
          <a:p>
            <a:r>
              <a:rPr lang="en-US" sz="2800" dirty="0">
                <a:latin typeface="Calibri" panose="020F0502020204030204" pitchFamily="34" charset="0"/>
                <a:cs typeface="Calibri" panose="020F0502020204030204" pitchFamily="34" charset="0"/>
              </a:rPr>
              <a:t>HLV is </a:t>
            </a:r>
            <a:r>
              <a:rPr lang="en-US" sz="2800" dirty="0" err="1">
                <a:latin typeface="Calibri" panose="020F0502020204030204" pitchFamily="34" charset="0"/>
                <a:cs typeface="Calibri" panose="020F0502020204030204" pitchFamily="34" charset="0"/>
              </a:rPr>
              <a:t>vrij</a:t>
            </a:r>
            <a:r>
              <a:rPr lang="en-US" sz="2800" dirty="0">
                <a:latin typeface="Calibri" panose="020F0502020204030204" pitchFamily="34" charset="0"/>
                <a:cs typeface="Calibri" panose="020F0502020204030204" pitchFamily="34" charset="0"/>
              </a:rPr>
              <a:t> om eigen </a:t>
            </a:r>
            <a:r>
              <a:rPr lang="en-US" sz="2800" dirty="0" err="1">
                <a:latin typeface="Calibri" panose="020F0502020204030204" pitchFamily="34" charset="0"/>
                <a:cs typeface="Calibri" panose="020F0502020204030204" pitchFamily="34" charset="0"/>
              </a:rPr>
              <a:t>implementatie</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te</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maken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o.b.v.</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nieuwe</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standaard</a:t>
            </a:r>
            <a:endParaRPr lang="en-US" sz="2800" dirty="0">
              <a:latin typeface="Calibri" panose="020F0502020204030204" pitchFamily="34" charset="0"/>
              <a:cs typeface="Calibri" panose="020F0502020204030204" pitchFamily="34" charset="0"/>
            </a:endParaRPr>
          </a:p>
          <a:p>
            <a:endParaRPr lang="nl-NL" sz="2800" dirty="0">
              <a:latin typeface="Calibri" panose="020F0502020204030204" pitchFamily="34" charset="0"/>
              <a:cs typeface="Calibri" panose="020F0502020204030204" pitchFamily="34" charset="0"/>
            </a:endParaRPr>
          </a:p>
          <a:p>
            <a:r>
              <a:rPr lang="nl-NL" sz="2800" dirty="0">
                <a:latin typeface="Calibri" panose="020F0502020204030204" pitchFamily="34" charset="0"/>
                <a:cs typeface="Calibri" panose="020F0502020204030204" pitchFamily="34" charset="0"/>
              </a:rPr>
              <a:t>Eventueel centrale voorziening bestaande uit:</a:t>
            </a:r>
          </a:p>
          <a:p>
            <a:pPr marL="457200" indent="-457200">
              <a:buFont typeface="Arial" panose="020B0604020202020204" pitchFamily="34" charset="0"/>
              <a:buChar char="•"/>
            </a:pPr>
            <a:r>
              <a:rPr lang="nl-NL" sz="2800" dirty="0">
                <a:latin typeface="Calibri" panose="020F0502020204030204" pitchFamily="34" charset="0"/>
                <a:cs typeface="Calibri" panose="020F0502020204030204" pitchFamily="34" charset="0"/>
              </a:rPr>
              <a:t>Implementatie REST API nieuwe standaard</a:t>
            </a:r>
          </a:p>
          <a:p>
            <a:pPr marL="457200" indent="-457200">
              <a:buFont typeface="Arial" panose="020B0604020202020204" pitchFamily="34" charset="0"/>
              <a:buChar char="•"/>
            </a:pPr>
            <a:r>
              <a:rPr lang="nl-NL" sz="2800" dirty="0">
                <a:latin typeface="Calibri" panose="020F0502020204030204" pitchFamily="34" charset="0"/>
                <a:cs typeface="Calibri" panose="020F0502020204030204" pitchFamily="34" charset="0"/>
              </a:rPr>
              <a:t>Een API om meldingen op te halen uit de centrale voorziening</a:t>
            </a:r>
          </a:p>
          <a:p>
            <a:pPr marL="457200" indent="-457200">
              <a:buFont typeface="Arial" panose="020B0604020202020204" pitchFamily="34" charset="0"/>
              <a:buChar char="•"/>
            </a:pPr>
            <a:r>
              <a:rPr lang="nl-NL" sz="2800" dirty="0">
                <a:latin typeface="Calibri" panose="020F0502020204030204" pitchFamily="34" charset="0"/>
                <a:cs typeface="Calibri" panose="020F0502020204030204" pitchFamily="34" charset="0"/>
              </a:rPr>
              <a:t>Een GUI om meldingen te bekijken en verwerken?</a:t>
            </a:r>
          </a:p>
          <a:p>
            <a:pPr marL="457200" indent="-457200">
              <a:buFont typeface="Arial" panose="020B0604020202020204" pitchFamily="34" charset="0"/>
              <a:buChar char="•"/>
            </a:pPr>
            <a:r>
              <a:rPr lang="nl-NL" sz="2800" dirty="0">
                <a:latin typeface="Calibri" panose="020F0502020204030204" pitchFamily="34" charset="0"/>
                <a:cs typeface="Calibri" panose="020F0502020204030204" pitchFamily="34" charset="0"/>
              </a:rPr>
              <a:t>Géén catalogus meer: identificatie o.b.v. URI</a:t>
            </a:r>
          </a:p>
          <a:p>
            <a:pPr marL="457200" indent="-457200">
              <a:buFont typeface="Arial" panose="020B0604020202020204" pitchFamily="34" charset="0"/>
              <a:buChar char="•"/>
            </a:pPr>
            <a:endParaRPr lang="nl-NL"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8012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A7BB6-FF70-33BB-7E77-657AE18B24D7}"/>
              </a:ext>
            </a:extLst>
          </p:cNvPr>
          <p:cNvSpPr txBox="1">
            <a:spLocks noGrp="1"/>
          </p:cNvSpPr>
          <p:nvPr>
            <p:ph type="title"/>
          </p:nvPr>
        </p:nvSpPr>
        <p:spPr>
          <a:xfrm>
            <a:off x="1127772" y="2474843"/>
            <a:ext cx="9957427" cy="954158"/>
          </a:xfrm>
          <a:prstGeom prst="rect">
            <a:avLst/>
          </a:prstGeom>
        </p:spPr>
        <p:txBody>
          <a:bodyPr>
            <a:normAutofit/>
          </a:bodyPr>
          <a:lstStyle/>
          <a:p>
            <a:pPr defTabSz="1188719">
              <a:defRPr sz="4100"/>
            </a:pPr>
            <a:r>
              <a:rPr lang="nl-NL" dirty="0"/>
              <a:t>Demo</a:t>
            </a:r>
            <a:endParaRPr dirty="0"/>
          </a:p>
        </p:txBody>
      </p:sp>
    </p:spTree>
    <p:extLst>
      <p:ext uri="{BB962C8B-B14F-4D97-AF65-F5344CB8AC3E}">
        <p14:creationId xmlns:p14="http://schemas.microsoft.com/office/powerpoint/2010/main" val="2463228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2_Office Theme">
  <a:themeElements>
    <a:clrScheme name="Logius1">
      <a:dk1>
        <a:sysClr val="windowText" lastClr="000000"/>
      </a:dk1>
      <a:lt1>
        <a:sysClr val="window" lastClr="FFFFFF"/>
      </a:lt1>
      <a:dk2>
        <a:srgbClr val="39870C"/>
      </a:dk2>
      <a:lt2>
        <a:srgbClr val="E7E6E6"/>
      </a:lt2>
      <a:accent1>
        <a:srgbClr val="39870C"/>
      </a:accent1>
      <a:accent2>
        <a:srgbClr val="E17000"/>
      </a:accent2>
      <a:accent3>
        <a:srgbClr val="8FCAE7"/>
      </a:accent3>
      <a:accent4>
        <a:srgbClr val="FFB612"/>
      </a:accent4>
      <a:accent5>
        <a:srgbClr val="76D2B6"/>
      </a:accent5>
      <a:accent6>
        <a:srgbClr val="275937"/>
      </a:accent6>
      <a:hlink>
        <a:srgbClr val="0563C1"/>
      </a:hlink>
      <a:folHlink>
        <a:srgbClr val="954F72"/>
      </a:folHlink>
    </a:clrScheme>
    <a:fontScheme name="Logius">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sz="2400" dirty="0" err="1" smtClean="0"/>
        </a:defPPr>
      </a:lstStyle>
    </a:txDef>
  </a:objectDefaults>
  <a:extraClrSchemeLst/>
  <a:custClrLst>
    <a:custClr name="Groen">
      <a:srgbClr val="39870C"/>
    </a:custClr>
    <a:custClr name="Oranje">
      <a:srgbClr val="E17000"/>
    </a:custClr>
    <a:custClr name="Licht blauw">
      <a:srgbClr val="8FCAE7"/>
    </a:custClr>
    <a:custClr name="Geel">
      <a:srgbClr val="FFB612"/>
    </a:custClr>
    <a:custClr name="Mint groen">
      <a:srgbClr val="76D2B6"/>
    </a:custClr>
    <a:custClr name="Donker groen">
      <a:srgbClr val="275937"/>
    </a:custClr>
    <a:custClr name="wit">
      <a:srgbClr val="FFFFFF"/>
    </a:custClr>
    <a:custClr name="wit">
      <a:srgbClr val="FFFFFF"/>
    </a:custClr>
    <a:custClr name="wit">
      <a:srgbClr val="FFFFFF"/>
    </a:custClr>
    <a:custClr name="wit">
      <a:srgbClr val="FFFFFF"/>
    </a:custClr>
    <a:custClr name="Groen achtergrond">
      <a:srgbClr val="D7E7CE"/>
    </a:custClr>
    <a:custClr name="Oranje achtergrond">
      <a:srgbClr val="F9E2CC"/>
    </a:custClr>
    <a:custClr name="Licht blauw achtergrond">
      <a:srgbClr val="E9F4FA"/>
    </a:custClr>
    <a:custClr name="Geel achtergrond">
      <a:srgbClr val="FFF0D0"/>
    </a:custClr>
    <a:custClr name="Mint groen achtergrond">
      <a:srgbClr val="E4F6F0"/>
    </a:custClr>
    <a:custClr name="Donker groen achtergrond">
      <a:srgbClr val="D4DED7"/>
    </a:custClr>
    <a:custClr name="wit">
      <a:srgbClr val="FFFFFF"/>
    </a:custClr>
    <a:custClr name="wit">
      <a:srgbClr val="FFFFFF"/>
    </a:custClr>
    <a:custClr name="wit">
      <a:srgbClr val="FFFFFF"/>
    </a:custClr>
    <a:custClr name="wit">
      <a:srgbClr val="FFFFFF"/>
    </a:custClr>
  </a:custClrLst>
  <a:extLst>
    <a:ext uri="{05A4C25C-085E-4340-85A3-A5531E510DB2}">
      <thm15:themeFamily xmlns:thm15="http://schemas.microsoft.com/office/thememl/2012/main" name="Logius-basis.potx" id="{8D478C09-9951-458B-AC9A-452CE5F3AD1A}" vid="{04410D83-B0F7-4032-98FF-F98D01A97211}"/>
    </a:ext>
  </a:extLst>
</a:theme>
</file>

<file path=ppt/theme/theme2.xml><?xml version="1.0" encoding="utf-8"?>
<a:theme xmlns:a="http://schemas.openxmlformats.org/drawingml/2006/main" name="Algemeen - Engels - Hemelblauw">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3.xml><?xml version="1.0" encoding="utf-8"?>
<a:theme xmlns:a="http://schemas.openxmlformats.org/drawingml/2006/main" name="5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332E264BE2E844B1ED6F5521BA3582" ma:contentTypeVersion="0" ma:contentTypeDescription="Een nieuw document maken." ma:contentTypeScope="" ma:versionID="73ff0cd03302d5478903b2721e163e6b">
  <xsd:schema xmlns:xsd="http://www.w3.org/2001/XMLSchema" xmlns:xs="http://www.w3.org/2001/XMLSchema" xmlns:p="http://schemas.microsoft.com/office/2006/metadata/properties" targetNamespace="http://schemas.microsoft.com/office/2006/metadata/properties" ma:root="true" ma:fieldsID="1978a156f712f99d6452530788f7ffe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A274D9A-9FC0-46DE-9D5F-1EA558DAE2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05223E9-A528-4D15-8F3E-7E70F527B09E}">
  <ds:schemaRefs>
    <ds:schemaRef ds:uri="http://schemas.microsoft.com/sharepoint/v3/contenttype/forms"/>
  </ds:schemaRefs>
</ds:datastoreItem>
</file>

<file path=customXml/itemProps3.xml><?xml version="1.0" encoding="utf-8"?>
<ds:datastoreItem xmlns:ds="http://schemas.openxmlformats.org/officeDocument/2006/customXml" ds:itemID="{597BFE64-3C6B-451F-BF41-A0E05DF0E0DC}">
  <ds:schemaRefs>
    <ds:schemaRef ds:uri="http://www.w3.org/XML/1998/namespace"/>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217</Words>
  <Application>Microsoft Office PowerPoint</Application>
  <PresentationFormat>Breedbeeld</PresentationFormat>
  <Paragraphs>34</Paragraphs>
  <Slides>6</Slides>
  <Notes>0</Notes>
  <HiddenSlides>0</HiddenSlides>
  <MMClips>0</MMClips>
  <ScaleCrop>false</ScaleCrop>
  <HeadingPairs>
    <vt:vector size="8" baseType="variant">
      <vt:variant>
        <vt:lpstr>Gebruikte lettertypen</vt:lpstr>
      </vt:variant>
      <vt:variant>
        <vt:i4>7</vt:i4>
      </vt:variant>
      <vt:variant>
        <vt:lpstr>Thema</vt:lpstr>
      </vt:variant>
      <vt:variant>
        <vt:i4>3</vt:i4>
      </vt:variant>
      <vt:variant>
        <vt:lpstr>Ingesloten OLE-bronprogramma's</vt:lpstr>
      </vt:variant>
      <vt:variant>
        <vt:i4>1</vt:i4>
      </vt:variant>
      <vt:variant>
        <vt:lpstr>Diatitels</vt:lpstr>
      </vt:variant>
      <vt:variant>
        <vt:i4>6</vt:i4>
      </vt:variant>
    </vt:vector>
  </HeadingPairs>
  <TitlesOfParts>
    <vt:vector size="17" baseType="lpstr">
      <vt:lpstr>Arial</vt:lpstr>
      <vt:lpstr>Calibri</vt:lpstr>
      <vt:lpstr>Ubuntu</vt:lpstr>
      <vt:lpstr>Ubuntu Light</vt:lpstr>
      <vt:lpstr>Ubuntu Medium</vt:lpstr>
      <vt:lpstr>Verdana</vt:lpstr>
      <vt:lpstr>Wingdings</vt:lpstr>
      <vt:lpstr>2_Office Theme</vt:lpstr>
      <vt:lpstr>Algemeen - Engels - Hemelblauw</vt:lpstr>
      <vt:lpstr>5_Capgemini Master 2021</vt:lpstr>
      <vt:lpstr>think-cell Slide</vt:lpstr>
      <vt:lpstr>Technisch Overleg Terugmelden  6 juni 2024</vt:lpstr>
      <vt:lpstr>Huidige situatie – DMKS (1)</vt:lpstr>
      <vt:lpstr>Huidige situatie – DMKS (2)</vt:lpstr>
      <vt:lpstr>Terugmelden standaard (1)</vt:lpstr>
      <vt:lpstr>Terugmelden standaard (2)</vt:lpstr>
      <vt:lpstr>Demo</vt:lpstr>
    </vt:vector>
  </TitlesOfParts>
  <Company>Rijksoverheid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dc:title>
  <dc:creator>Bo.Nieuwenhoven@Logius.nl</dc:creator>
  <cp:lastModifiedBy>Wisse, Edwin</cp:lastModifiedBy>
  <cp:revision>94</cp:revision>
  <dcterms:created xsi:type="dcterms:W3CDTF">2021-12-02T14:31:33Z</dcterms:created>
  <dcterms:modified xsi:type="dcterms:W3CDTF">2024-06-06T08:13:39Z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0x0101007E332E264BE2E844B1ED6F5521BA3582</vt:lpwstr>
  </property>
</Properties>
</file>